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0"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8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75B8A5-C0DF-4EF3-9E16-79066997265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133923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5B8A5-C0DF-4EF3-9E16-79066997265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371231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5B8A5-C0DF-4EF3-9E16-79066997265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55645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75B8A5-C0DF-4EF3-9E16-79066997265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32017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75B8A5-C0DF-4EF3-9E16-790669972652}"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182814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5B8A5-C0DF-4EF3-9E16-79066997265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419013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75B8A5-C0DF-4EF3-9E16-790669972652}"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4220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75B8A5-C0DF-4EF3-9E16-790669972652}"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44497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5B8A5-C0DF-4EF3-9E16-790669972652}"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120831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75B8A5-C0DF-4EF3-9E16-79066997265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97631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75B8A5-C0DF-4EF3-9E16-790669972652}"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3DA75-02BB-41DE-9554-A57C5D4D9214}" type="slidenum">
              <a:rPr lang="en-US" smtClean="0"/>
              <a:t>‹#›</a:t>
            </a:fld>
            <a:endParaRPr lang="en-US"/>
          </a:p>
        </p:txBody>
      </p:sp>
    </p:spTree>
    <p:extLst>
      <p:ext uri="{BB962C8B-B14F-4D97-AF65-F5344CB8AC3E}">
        <p14:creationId xmlns:p14="http://schemas.microsoft.com/office/powerpoint/2010/main" val="248084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5B8A5-C0DF-4EF3-9E16-790669972652}" type="datetimeFigureOut">
              <a:rPr lang="en-US" smtClean="0"/>
              <a:t>11/9/2018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3DA75-02BB-41DE-9554-A57C5D4D9214}" type="slidenum">
              <a:rPr lang="en-US" smtClean="0"/>
              <a:t>‹#›</a:t>
            </a:fld>
            <a:endParaRPr lang="en-US"/>
          </a:p>
        </p:txBody>
      </p:sp>
    </p:spTree>
    <p:extLst>
      <p:ext uri="{BB962C8B-B14F-4D97-AF65-F5344CB8AC3E}">
        <p14:creationId xmlns:p14="http://schemas.microsoft.com/office/powerpoint/2010/main" val="42658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ocialmediaexaminer.com/6-social-media-monitoring-too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ouder.online/social-media-content-marketing-strateg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ocialmediaexaminer.com/grow-your-facebook-fans-without-a-budg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ocialmediaexaminer.com/6-tips-to-increase-your-social-media-shar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hyperlink" Target="https://www.socialmediaexaminer.com/how-to-measure-social-media-using-google-analytics-report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oschedule.com/blog/creating-content-your-audience-lov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Metrics to Track for Social Media Success</a:t>
            </a:r>
            <a:br>
              <a:rPr lang="en-US" b="1"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40503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Track Likes and Reactions for Your Posts</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62" y="1690690"/>
            <a:ext cx="7644990" cy="4128295"/>
          </a:xfrm>
        </p:spPr>
      </p:pic>
      <p:sp>
        <p:nvSpPr>
          <p:cNvPr id="5" name="Rectangle 4"/>
          <p:cNvSpPr/>
          <p:nvPr/>
        </p:nvSpPr>
        <p:spPr>
          <a:xfrm>
            <a:off x="7943850" y="1819277"/>
            <a:ext cx="4248150" cy="2862322"/>
          </a:xfrm>
          <a:prstGeom prst="rect">
            <a:avLst/>
          </a:prstGeom>
        </p:spPr>
        <p:txBody>
          <a:bodyPr wrap="square">
            <a:spAutoFit/>
          </a:bodyPr>
          <a:lstStyle/>
          <a:p>
            <a:r>
              <a:rPr lang="en-US" sz="2000" dirty="0">
                <a:solidFill>
                  <a:srgbClr val="3D3D3D"/>
                </a:solidFill>
                <a:latin typeface="Helvetica" panose="020B0604020202020204" pitchFamily="34" charset="0"/>
              </a:rPr>
              <a:t>The data in the Engagement column measures the total reactions for a post. If you want to </a:t>
            </a:r>
            <a:r>
              <a:rPr lang="en-US" sz="2000" b="1" dirty="0">
                <a:solidFill>
                  <a:srgbClr val="3D3D3D"/>
                </a:solidFill>
                <a:latin typeface="Helvetica" panose="020B0604020202020204" pitchFamily="34" charset="0"/>
              </a:rPr>
              <a:t>see a more detailed look at a post’s performance</a:t>
            </a:r>
            <a:r>
              <a:rPr lang="en-US" sz="2000" dirty="0">
                <a:solidFill>
                  <a:srgbClr val="3D3D3D"/>
                </a:solidFill>
                <a:latin typeface="Helvetica" panose="020B0604020202020204" pitchFamily="34" charset="0"/>
              </a:rPr>
              <a:t>, </a:t>
            </a:r>
            <a:r>
              <a:rPr lang="en-US" sz="2000" b="1" dirty="0">
                <a:solidFill>
                  <a:srgbClr val="3D3D3D"/>
                </a:solidFill>
                <a:latin typeface="Helvetica" panose="020B0604020202020204" pitchFamily="34" charset="0"/>
              </a:rPr>
              <a:t>click on the post link</a:t>
            </a:r>
            <a:r>
              <a:rPr lang="en-US" sz="2000" dirty="0">
                <a:solidFill>
                  <a:srgbClr val="3D3D3D"/>
                </a:solidFill>
                <a:latin typeface="Helvetica" panose="020B0604020202020204" pitchFamily="34" charset="0"/>
              </a:rPr>
              <a:t> to view the breakdown of reactions from your audience.</a:t>
            </a:r>
          </a:p>
          <a:p>
            <a:r>
              <a:rPr lang="en-US" sz="2000" dirty="0">
                <a:solidFill>
                  <a:srgbClr val="3D3D3D"/>
                </a:solidFill>
                <a:latin typeface="Helvetica" panose="020B0604020202020204" pitchFamily="34" charset="0"/>
              </a:rPr>
              <a:t/>
            </a:r>
            <a:br>
              <a:rPr lang="en-US" sz="2000" dirty="0">
                <a:solidFill>
                  <a:srgbClr val="3D3D3D"/>
                </a:solidFill>
                <a:latin typeface="Helvetica" panose="020B0604020202020204" pitchFamily="34" charset="0"/>
              </a:rPr>
            </a:b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929" y="962771"/>
            <a:ext cx="1935956" cy="727919"/>
          </a:xfrm>
          <a:prstGeom prst="rect">
            <a:avLst/>
          </a:prstGeom>
        </p:spPr>
      </p:pic>
    </p:spTree>
    <p:extLst>
      <p:ext uri="{BB962C8B-B14F-4D97-AF65-F5344CB8AC3E}">
        <p14:creationId xmlns:p14="http://schemas.microsoft.com/office/powerpoint/2010/main" val="1429344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93528"/>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#3: Track Likes and Reactions for Your Posts</a:t>
            </a:r>
            <a:br>
              <a:rPr lang="en-US" b="1" dirty="0"/>
            </a:br>
            <a:r>
              <a:rPr lang="en-US" dirty="0"/>
              <a:t/>
            </a:r>
            <a:br>
              <a:rPr lang="en-US" dirty="0"/>
            </a:b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8262" y="2872580"/>
            <a:ext cx="8495213" cy="3228181"/>
          </a:xfrm>
        </p:spPr>
      </p:pic>
      <p:sp>
        <p:nvSpPr>
          <p:cNvPr id="4" name="Rectangle 3"/>
          <p:cNvSpPr/>
          <p:nvPr/>
        </p:nvSpPr>
        <p:spPr>
          <a:xfrm>
            <a:off x="4286250" y="1312139"/>
            <a:ext cx="7672388" cy="1938992"/>
          </a:xfrm>
          <a:prstGeom prst="rect">
            <a:avLst/>
          </a:prstGeom>
        </p:spPr>
        <p:txBody>
          <a:bodyPr wrap="square">
            <a:spAutoFit/>
          </a:bodyPr>
          <a:lstStyle/>
          <a:p>
            <a:r>
              <a:rPr lang="en-US" sz="2000" dirty="0">
                <a:solidFill>
                  <a:srgbClr val="3D3D3D"/>
                </a:solidFill>
                <a:latin typeface="Helvetica" panose="020B0604020202020204" pitchFamily="34" charset="0"/>
              </a:rPr>
              <a:t>Twitter has a similar approach and displays all of your tweets for a selected timeframe. To find this data in your analytics, </a:t>
            </a:r>
            <a:r>
              <a:rPr lang="en-US" sz="2000" b="1" dirty="0">
                <a:solidFill>
                  <a:srgbClr val="3D3D3D"/>
                </a:solidFill>
                <a:latin typeface="Helvetica" panose="020B0604020202020204" pitchFamily="34" charset="0"/>
              </a:rPr>
              <a:t>click the Tweets tab</a:t>
            </a:r>
            <a:r>
              <a:rPr lang="en-US" sz="2000" dirty="0">
                <a:solidFill>
                  <a:srgbClr val="3D3D3D"/>
                </a:solidFill>
                <a:latin typeface="Helvetica" panose="020B0604020202020204" pitchFamily="34" charset="0"/>
              </a:rPr>
              <a:t> at the top and </a:t>
            </a:r>
            <a:r>
              <a:rPr lang="en-US" sz="2000" b="1" dirty="0">
                <a:solidFill>
                  <a:srgbClr val="3D3D3D"/>
                </a:solidFill>
                <a:latin typeface="Helvetica" panose="020B0604020202020204" pitchFamily="34" charset="0"/>
              </a:rPr>
              <a:t>scroll down to view your tweets</a:t>
            </a:r>
            <a:r>
              <a:rPr lang="en-US" sz="2000" dirty="0">
                <a:solidFill>
                  <a:srgbClr val="3D3D3D"/>
                </a:solidFill>
                <a:latin typeface="Helvetica" panose="020B0604020202020204" pitchFamily="34" charset="0"/>
              </a:rPr>
              <a:t>. You can also </a:t>
            </a:r>
            <a:r>
              <a:rPr lang="en-US" sz="2000" b="1" dirty="0">
                <a:solidFill>
                  <a:srgbClr val="3D3D3D"/>
                </a:solidFill>
                <a:latin typeface="Helvetica" panose="020B0604020202020204" pitchFamily="34" charset="0"/>
              </a:rPr>
              <a:t>click Top Tweets</a:t>
            </a:r>
            <a:r>
              <a:rPr lang="en-US" sz="2000" dirty="0">
                <a:solidFill>
                  <a:srgbClr val="3D3D3D"/>
                </a:solidFill>
                <a:latin typeface="Helvetica" panose="020B0604020202020204" pitchFamily="34" charset="0"/>
              </a:rPr>
              <a:t> to view only your most popular tweets.</a:t>
            </a:r>
          </a:p>
          <a:p>
            <a:r>
              <a:rPr lang="en-US" sz="2000" dirty="0">
                <a:solidFill>
                  <a:srgbClr val="3D3D3D"/>
                </a:solidFill>
                <a:latin typeface="Helvetica" panose="020B0604020202020204" pitchFamily="34" charset="0"/>
              </a:rPr>
              <a:t/>
            </a:r>
            <a:br>
              <a:rPr lang="en-US" sz="2000" dirty="0">
                <a:solidFill>
                  <a:srgbClr val="3D3D3D"/>
                </a:solidFill>
                <a:latin typeface="Helvetica" panose="020B0604020202020204" pitchFamily="34" charset="0"/>
              </a:rPr>
            </a:br>
            <a:endParaRPr lang="en-US" sz="2000" dirty="0"/>
          </a:p>
        </p:txBody>
      </p:sp>
    </p:spTree>
    <p:extLst>
      <p:ext uri="{BB962C8B-B14F-4D97-AF65-F5344CB8AC3E}">
        <p14:creationId xmlns:p14="http://schemas.microsoft.com/office/powerpoint/2010/main" val="381658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0690"/>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#3: Track Likes and Reactions for Your Posts</a:t>
            </a:r>
            <a:br>
              <a:rPr lang="en-US" b="1" dirty="0"/>
            </a:br>
            <a:r>
              <a:rPr lang="en-US" dirty="0"/>
              <a:t/>
            </a:r>
            <a:br>
              <a:rPr lang="en-US" dirty="0"/>
            </a:br>
            <a:endParaRPr lang="en-US" dirty="0"/>
          </a:p>
        </p:txBody>
      </p:sp>
      <p:sp>
        <p:nvSpPr>
          <p:cNvPr id="3" name="Content Placeholder 2"/>
          <p:cNvSpPr>
            <a:spLocks noGrp="1"/>
          </p:cNvSpPr>
          <p:nvPr>
            <p:ph idx="1"/>
          </p:nvPr>
        </p:nvSpPr>
        <p:spPr>
          <a:xfrm>
            <a:off x="4443412" y="1168400"/>
            <a:ext cx="7748587" cy="4003675"/>
          </a:xfrm>
        </p:spPr>
        <p:txBody>
          <a:bodyPr>
            <a:normAutofit/>
          </a:bodyPr>
          <a:lstStyle/>
          <a:p>
            <a:pPr marL="0" indent="0">
              <a:buNone/>
            </a:pPr>
            <a:r>
              <a:rPr lang="en-US" sz="2000" dirty="0"/>
              <a:t>The Engagements column on the right is helpful, but it includes a lot of extra information (basically any interaction with the tweet). If you’re just looking for likes for a particular post, </a:t>
            </a:r>
            <a:r>
              <a:rPr lang="en-US" sz="2000" b="1" dirty="0"/>
              <a:t>scroll through the graphs on the right until you see Likes</a:t>
            </a:r>
            <a:r>
              <a:rPr lang="en-US" sz="2000" dirty="0"/>
              <a:t>. This data shows the daily number of likes that your tweets are receiving, as well as your average likes per day</a:t>
            </a:r>
            <a:r>
              <a:rPr lang="en-US" sz="2000" dirty="0" smtClean="0"/>
              <a:t>.</a:t>
            </a:r>
            <a:r>
              <a:rPr lang="en-US" sz="2000" dirty="0"/>
              <a:t/>
            </a:r>
            <a:br>
              <a:rPr lang="en-US" sz="2000" dirty="0"/>
            </a:b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462" y="2810192"/>
            <a:ext cx="8928988" cy="4047808"/>
          </a:xfrm>
          <a:prstGeom prst="rect">
            <a:avLst/>
          </a:prstGeom>
        </p:spPr>
      </p:pic>
    </p:spTree>
    <p:extLst>
      <p:ext uri="{BB962C8B-B14F-4D97-AF65-F5344CB8AC3E}">
        <p14:creationId xmlns:p14="http://schemas.microsoft.com/office/powerpoint/2010/main" val="21069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Monitor Mentions</a:t>
            </a:r>
            <a:br>
              <a:rPr lang="en-US" b="1" dirty="0"/>
            </a:br>
            <a:r>
              <a:rPr lang="en-US" dirty="0"/>
              <a:t/>
            </a:r>
            <a:br>
              <a:rPr lang="en-US" dirty="0"/>
            </a:br>
            <a:endParaRPr lang="en-US" dirty="0"/>
          </a:p>
        </p:txBody>
      </p:sp>
      <p:sp>
        <p:nvSpPr>
          <p:cNvPr id="3" name="Content Placeholder 2"/>
          <p:cNvSpPr>
            <a:spLocks noGrp="1"/>
          </p:cNvSpPr>
          <p:nvPr>
            <p:ph idx="1"/>
          </p:nvPr>
        </p:nvSpPr>
        <p:spPr>
          <a:xfrm>
            <a:off x="838200" y="1243013"/>
            <a:ext cx="10515600" cy="4933950"/>
          </a:xfrm>
        </p:spPr>
        <p:txBody>
          <a:bodyPr/>
          <a:lstStyle/>
          <a:p>
            <a:r>
              <a:rPr lang="en-US" dirty="0"/>
              <a:t>Your fans and prospects are out there talking about you and you want to be a part of that conversation. For this reason, it’s important to track your mentions. On Facebook, you’ll </a:t>
            </a:r>
            <a:r>
              <a:rPr lang="en-US" b="1" dirty="0"/>
              <a:t>get notifications whenever someone tags your business/username in their post</a:t>
            </a:r>
            <a:r>
              <a:rPr lang="en-US" dirty="0" smtClean="0"/>
              <a:t>.</a:t>
            </a:r>
          </a:p>
          <a:p>
            <a:endParaRPr lang="en-US" dirty="0"/>
          </a:p>
          <a:p>
            <a:r>
              <a:rPr lang="en-US" dirty="0"/>
              <a:t>If people are not directly tagging you, you’ll need to </a:t>
            </a:r>
            <a:r>
              <a:rPr lang="en-US" b="1" dirty="0"/>
              <a:t>use a </a:t>
            </a:r>
            <a:r>
              <a:rPr lang="en-US" b="1" dirty="0">
                <a:hlinkClick r:id="rId2"/>
              </a:rPr>
              <a:t>third-party tool to keep track of mentions</a:t>
            </a:r>
            <a:r>
              <a:rPr lang="en-US" b="1" dirty="0"/>
              <a:t> on Twitter</a:t>
            </a:r>
            <a:endParaRPr lang="en-US" dirty="0"/>
          </a:p>
          <a:p>
            <a:endParaRPr lang="en-US" dirty="0"/>
          </a:p>
        </p:txBody>
      </p:sp>
    </p:spTree>
    <p:extLst>
      <p:ext uri="{BB962C8B-B14F-4D97-AF65-F5344CB8AC3E}">
        <p14:creationId xmlns:p14="http://schemas.microsoft.com/office/powerpoint/2010/main" val="20651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a:t>
            </a:r>
            <a:r>
              <a:rPr lang="en-US" b="1" dirty="0" smtClean="0"/>
              <a:t>Analyze Audience </a:t>
            </a:r>
            <a:r>
              <a:rPr lang="en-US" b="1" dirty="0"/>
              <a:t>Demographics</a:t>
            </a:r>
            <a:br>
              <a:rPr lang="en-US" b="1" dirty="0"/>
            </a:br>
            <a:r>
              <a:rPr lang="en-US" dirty="0"/>
              <a:t/>
            </a:r>
            <a:br>
              <a:rPr lang="en-US" dirty="0"/>
            </a:br>
            <a:endParaRPr lang="en-US" dirty="0"/>
          </a:p>
        </p:txBody>
      </p:sp>
      <p:sp>
        <p:nvSpPr>
          <p:cNvPr id="3" name="Content Placeholder 2"/>
          <p:cNvSpPr>
            <a:spLocks noGrp="1"/>
          </p:cNvSpPr>
          <p:nvPr>
            <p:ph idx="1"/>
          </p:nvPr>
        </p:nvSpPr>
        <p:spPr>
          <a:xfrm>
            <a:off x="838200" y="1343025"/>
            <a:ext cx="10515600" cy="4833938"/>
          </a:xfrm>
        </p:spPr>
        <p:txBody>
          <a:bodyPr/>
          <a:lstStyle/>
          <a:p>
            <a:r>
              <a:rPr lang="en-US" dirty="0"/>
              <a:t>As you grow your following, monitoring your audience demographics can inform your strategy and help you modify posts and paid ads for future promotions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391757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Analyze Audience Demographics</a:t>
            </a:r>
            <a:br>
              <a:rPr lang="en-US" b="1"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19" y="1962149"/>
            <a:ext cx="7207838" cy="45529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19" y="1196502"/>
            <a:ext cx="1935956" cy="727919"/>
          </a:xfrm>
          <a:prstGeom prst="rect">
            <a:avLst/>
          </a:prstGeom>
        </p:spPr>
      </p:pic>
      <p:sp>
        <p:nvSpPr>
          <p:cNvPr id="8" name="Rectangle 7"/>
          <p:cNvSpPr/>
          <p:nvPr/>
        </p:nvSpPr>
        <p:spPr>
          <a:xfrm>
            <a:off x="8172449" y="1962148"/>
            <a:ext cx="3471863" cy="3170099"/>
          </a:xfrm>
          <a:prstGeom prst="rect">
            <a:avLst/>
          </a:prstGeom>
        </p:spPr>
        <p:txBody>
          <a:bodyPr wrap="square">
            <a:spAutoFit/>
          </a:bodyPr>
          <a:lstStyle/>
          <a:p>
            <a:r>
              <a:rPr lang="en-US" sz="2000" dirty="0">
                <a:solidFill>
                  <a:srgbClr val="3D3D3D"/>
                </a:solidFill>
                <a:latin typeface="Helvetica" panose="020B0604020202020204" pitchFamily="34" charset="0"/>
              </a:rPr>
              <a:t>On Facebook, you can </a:t>
            </a:r>
            <a:r>
              <a:rPr lang="en-US" sz="2000" b="1" dirty="0">
                <a:solidFill>
                  <a:srgbClr val="3D3D3D"/>
                </a:solidFill>
                <a:latin typeface="Helvetica" panose="020B0604020202020204" pitchFamily="34" charset="0"/>
              </a:rPr>
              <a:t>access audience information in your Insights under People</a:t>
            </a:r>
            <a:r>
              <a:rPr lang="en-US" sz="2000" dirty="0">
                <a:solidFill>
                  <a:srgbClr val="3D3D3D"/>
                </a:solidFill>
                <a:latin typeface="Helvetica" panose="020B0604020202020204" pitchFamily="34" charset="0"/>
              </a:rPr>
              <a:t>. </a:t>
            </a:r>
            <a:r>
              <a:rPr lang="en-US" sz="2000" b="1" dirty="0">
                <a:solidFill>
                  <a:srgbClr val="3D3D3D"/>
                </a:solidFill>
                <a:latin typeface="Helvetica" panose="020B0604020202020204" pitchFamily="34" charset="0"/>
              </a:rPr>
              <a:t>Click the Your Fans section</a:t>
            </a:r>
            <a:r>
              <a:rPr lang="en-US" sz="2000" dirty="0">
                <a:solidFill>
                  <a:srgbClr val="3D3D3D"/>
                </a:solidFill>
                <a:latin typeface="Helvetica" panose="020B0604020202020204" pitchFamily="34" charset="0"/>
              </a:rPr>
              <a:t> to view various demographic factors for your fan base.</a:t>
            </a:r>
          </a:p>
          <a:p>
            <a:r>
              <a:rPr lang="en-US" sz="2000" dirty="0">
                <a:solidFill>
                  <a:srgbClr val="3D3D3D"/>
                </a:solidFill>
                <a:latin typeface="Helvetica" panose="020B0604020202020204" pitchFamily="34" charset="0"/>
              </a:rPr>
              <a:t/>
            </a:r>
            <a:br>
              <a:rPr lang="en-US" sz="2000" dirty="0">
                <a:solidFill>
                  <a:srgbClr val="3D3D3D"/>
                </a:solidFill>
                <a:latin typeface="Helvetica" panose="020B0604020202020204" pitchFamily="34" charset="0"/>
              </a:rPr>
            </a:br>
            <a:endParaRPr lang="en-US" sz="2000" dirty="0"/>
          </a:p>
        </p:txBody>
      </p:sp>
    </p:spTree>
    <p:extLst>
      <p:ext uri="{BB962C8B-B14F-4D97-AF65-F5344CB8AC3E}">
        <p14:creationId xmlns:p14="http://schemas.microsoft.com/office/powerpoint/2010/main" val="550083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7908"/>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#5: Analyze Audience Demographics</a:t>
            </a:r>
            <a:br>
              <a:rPr lang="en-US" b="1" dirty="0"/>
            </a:br>
            <a:r>
              <a:rPr lang="en-US" dirty="0"/>
              <a:t/>
            </a:r>
            <a:br>
              <a:rPr lang="en-US" dirty="0"/>
            </a:br>
            <a:endParaRPr lang="en-US" dirty="0"/>
          </a:p>
        </p:txBody>
      </p:sp>
      <p:sp>
        <p:nvSpPr>
          <p:cNvPr id="4" name="Rectangle 3"/>
          <p:cNvSpPr/>
          <p:nvPr/>
        </p:nvSpPr>
        <p:spPr>
          <a:xfrm>
            <a:off x="7629525" y="1690690"/>
            <a:ext cx="4443412" cy="3170099"/>
          </a:xfrm>
          <a:prstGeom prst="rect">
            <a:avLst/>
          </a:prstGeom>
        </p:spPr>
        <p:txBody>
          <a:bodyPr wrap="square">
            <a:spAutoFit/>
          </a:bodyPr>
          <a:lstStyle/>
          <a:p>
            <a:r>
              <a:rPr lang="en-US" sz="2000" dirty="0">
                <a:solidFill>
                  <a:srgbClr val="3D3D3D"/>
                </a:solidFill>
                <a:latin typeface="Helvetica" panose="020B0604020202020204" pitchFamily="34" charset="0"/>
              </a:rPr>
              <a:t>On Twitter, your analytics data provides audience information related to your followers. Simply </a:t>
            </a:r>
            <a:r>
              <a:rPr lang="en-US" sz="2000" b="1" dirty="0">
                <a:solidFill>
                  <a:srgbClr val="3D3D3D"/>
                </a:solidFill>
                <a:latin typeface="Helvetica" panose="020B0604020202020204" pitchFamily="34" charset="0"/>
              </a:rPr>
              <a:t>click on Audiences</a:t>
            </a:r>
            <a:r>
              <a:rPr lang="en-US" sz="2000" dirty="0">
                <a:solidFill>
                  <a:srgbClr val="3D3D3D"/>
                </a:solidFill>
                <a:latin typeface="Helvetica" panose="020B0604020202020204" pitchFamily="34" charset="0"/>
              </a:rPr>
              <a:t> to find the relevant information</a:t>
            </a:r>
            <a:r>
              <a:rPr lang="en-US" sz="2000" dirty="0" smtClean="0">
                <a:solidFill>
                  <a:srgbClr val="3D3D3D"/>
                </a:solidFill>
                <a:latin typeface="Helvetica" panose="020B0604020202020204" pitchFamily="34" charset="0"/>
              </a:rPr>
              <a:t>.</a:t>
            </a:r>
          </a:p>
          <a:p>
            <a:endParaRPr lang="en-US" sz="2000" dirty="0">
              <a:solidFill>
                <a:srgbClr val="3D3D3D"/>
              </a:solidFill>
              <a:latin typeface="Helvetica" panose="020B0604020202020204" pitchFamily="34" charset="0"/>
            </a:endParaRPr>
          </a:p>
          <a:p>
            <a:r>
              <a:rPr lang="en-US" sz="2000" dirty="0">
                <a:solidFill>
                  <a:srgbClr val="3D3D3D"/>
                </a:solidFill>
                <a:latin typeface="Helvetica" panose="020B0604020202020204" pitchFamily="34" charset="0"/>
              </a:rPr>
              <a:t>You’ll </a:t>
            </a:r>
            <a:r>
              <a:rPr lang="en-US" sz="2000" b="1" dirty="0">
                <a:solidFill>
                  <a:srgbClr val="3D3D3D"/>
                </a:solidFill>
                <a:latin typeface="Helvetica" panose="020B0604020202020204" pitchFamily="34" charset="0"/>
              </a:rPr>
              <a:t>see a broad overview of your audience</a:t>
            </a:r>
            <a:r>
              <a:rPr lang="en-US" sz="2000" dirty="0">
                <a:solidFill>
                  <a:srgbClr val="3D3D3D"/>
                </a:solidFill>
                <a:latin typeface="Helvetica" panose="020B0604020202020204" pitchFamily="34" charset="0"/>
              </a:rPr>
              <a:t>, as well as specific demographics, lifestyle interests, and other information.</a:t>
            </a:r>
            <a:endParaRPr lang="en-US" sz="2000" b="0" i="0" dirty="0">
              <a:solidFill>
                <a:srgbClr val="3D3D3D"/>
              </a:solidFill>
              <a:effectLst/>
              <a:latin typeface="Helvetica"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62" y="2247902"/>
            <a:ext cx="7261505" cy="4405313"/>
          </a:xfrm>
          <a:prstGeom prst="rect">
            <a:avLst/>
          </a:prstGeom>
        </p:spPr>
      </p:pic>
    </p:spTree>
    <p:extLst>
      <p:ext uri="{BB962C8B-B14F-4D97-AF65-F5344CB8AC3E}">
        <p14:creationId xmlns:p14="http://schemas.microsoft.com/office/powerpoint/2010/main" val="3288448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069"/>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#5: Analyze Audience Demographics</a:t>
            </a:r>
            <a:br>
              <a:rPr lang="en-US" b="1" dirty="0"/>
            </a:br>
            <a:r>
              <a:rPr lang="en-US" dirty="0"/>
              <a:t/>
            </a:r>
            <a:br>
              <a:rPr lang="en-US" dirty="0"/>
            </a:b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7175" y="1805535"/>
            <a:ext cx="7448550" cy="5065014"/>
          </a:xfrm>
        </p:spPr>
      </p:pic>
      <p:sp>
        <p:nvSpPr>
          <p:cNvPr id="4" name="Rectangle 3"/>
          <p:cNvSpPr/>
          <p:nvPr/>
        </p:nvSpPr>
        <p:spPr>
          <a:xfrm>
            <a:off x="7919790" y="1351686"/>
            <a:ext cx="4024560" cy="2554545"/>
          </a:xfrm>
          <a:prstGeom prst="rect">
            <a:avLst/>
          </a:prstGeom>
        </p:spPr>
        <p:txBody>
          <a:bodyPr wrap="square">
            <a:spAutoFit/>
          </a:bodyPr>
          <a:lstStyle/>
          <a:p>
            <a:r>
              <a:rPr lang="en-US" sz="2000" dirty="0">
                <a:solidFill>
                  <a:srgbClr val="3D3D3D"/>
                </a:solidFill>
                <a:latin typeface="Helvetica" panose="020B0604020202020204" pitchFamily="34" charset="0"/>
              </a:rPr>
              <a:t>If you’re using Twitter for Business with paid advertising, you’ll also have a Brand Hub tab at the top of the page, which includes more in-depth audience demographic information.</a:t>
            </a:r>
          </a:p>
          <a:p>
            <a:r>
              <a:rPr lang="en-US" sz="2000" dirty="0">
                <a:solidFill>
                  <a:srgbClr val="3D3D3D"/>
                </a:solidFill>
                <a:latin typeface="Helvetica" panose="020B0604020202020204" pitchFamily="34" charset="0"/>
              </a:rPr>
              <a:t/>
            </a:r>
            <a:br>
              <a:rPr lang="en-US" sz="2000" dirty="0">
                <a:solidFill>
                  <a:srgbClr val="3D3D3D"/>
                </a:solidFill>
                <a:latin typeface="Helvetica" panose="020B0604020202020204" pitchFamily="34" charset="0"/>
              </a:rPr>
            </a:br>
            <a:endParaRPr lang="en-US" sz="2000" dirty="0"/>
          </a:p>
        </p:txBody>
      </p:sp>
    </p:spTree>
    <p:extLst>
      <p:ext uri="{BB962C8B-B14F-4D97-AF65-F5344CB8AC3E}">
        <p14:creationId xmlns:p14="http://schemas.microsoft.com/office/powerpoint/2010/main" val="561559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Determine Reach</a:t>
            </a:r>
            <a:br>
              <a:rPr lang="en-US" b="1"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Reach metric combines the number of people you’ve reached both within and outside of your audience. When people engage with your content, their activity is usually shared with their connections, which increases your page’s reach.</a:t>
            </a:r>
          </a:p>
          <a:p>
            <a:r>
              <a:rPr lang="en-US" dirty="0"/>
              <a:t>Mixing </a:t>
            </a:r>
            <a:r>
              <a:rPr lang="en-US" dirty="0">
                <a:hlinkClick r:id="rId2"/>
              </a:rPr>
              <a:t>more engaging content</a:t>
            </a:r>
            <a:r>
              <a:rPr lang="en-US" dirty="0"/>
              <a:t> into your social strategy can significantly improve the reach of both your posts and your business.</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148048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Determine Reach</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124" y="1900238"/>
            <a:ext cx="8799376" cy="3725069"/>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24" y="1129455"/>
            <a:ext cx="1935956" cy="727919"/>
          </a:xfrm>
          <a:prstGeom prst="rect">
            <a:avLst/>
          </a:prstGeom>
        </p:spPr>
      </p:pic>
      <p:sp>
        <p:nvSpPr>
          <p:cNvPr id="7" name="Rectangle 6"/>
          <p:cNvSpPr/>
          <p:nvPr/>
        </p:nvSpPr>
        <p:spPr>
          <a:xfrm>
            <a:off x="2586038" y="934044"/>
            <a:ext cx="8923201" cy="923330"/>
          </a:xfrm>
          <a:prstGeom prst="rect">
            <a:avLst/>
          </a:prstGeom>
        </p:spPr>
        <p:txBody>
          <a:bodyPr wrap="square">
            <a:spAutoFit/>
          </a:bodyPr>
          <a:lstStyle/>
          <a:p>
            <a:r>
              <a:rPr lang="en-US" dirty="0">
                <a:solidFill>
                  <a:srgbClr val="3D3D3D"/>
                </a:solidFill>
                <a:latin typeface="Helvetica" panose="020B0604020202020204" pitchFamily="34" charset="0"/>
              </a:rPr>
              <a:t>On Facebook, </a:t>
            </a:r>
            <a:r>
              <a:rPr lang="en-US" b="1" dirty="0">
                <a:solidFill>
                  <a:srgbClr val="3D3D3D"/>
                </a:solidFill>
                <a:latin typeface="Helvetica" panose="020B0604020202020204" pitchFamily="34" charset="0"/>
              </a:rPr>
              <a:t>go to your Insights tab</a:t>
            </a:r>
            <a:r>
              <a:rPr lang="en-US" dirty="0">
                <a:solidFill>
                  <a:srgbClr val="3D3D3D"/>
                </a:solidFill>
                <a:latin typeface="Helvetica" panose="020B0604020202020204" pitchFamily="34" charset="0"/>
              </a:rPr>
              <a:t> and </a:t>
            </a:r>
            <a:r>
              <a:rPr lang="en-US" b="1" dirty="0">
                <a:solidFill>
                  <a:srgbClr val="3D3D3D"/>
                </a:solidFill>
                <a:latin typeface="Helvetica" panose="020B0604020202020204" pitchFamily="34" charset="0"/>
              </a:rPr>
              <a:t>click the Reach option</a:t>
            </a:r>
            <a:r>
              <a:rPr lang="en-US" dirty="0">
                <a:solidFill>
                  <a:srgbClr val="3D3D3D"/>
                </a:solidFill>
                <a:latin typeface="Helvetica" panose="020B0604020202020204" pitchFamily="34" charset="0"/>
              </a:rPr>
              <a:t> in the navigation panel on the left. The top graph you see displays your post reach, which is basically the number of people who saw your post.</a:t>
            </a:r>
            <a:endParaRPr lang="en-US" dirty="0"/>
          </a:p>
        </p:txBody>
      </p:sp>
      <p:sp>
        <p:nvSpPr>
          <p:cNvPr id="8" name="Rectangle 7"/>
          <p:cNvSpPr/>
          <p:nvPr/>
        </p:nvSpPr>
        <p:spPr>
          <a:xfrm>
            <a:off x="9182101" y="2414953"/>
            <a:ext cx="2555738" cy="2862322"/>
          </a:xfrm>
          <a:prstGeom prst="rect">
            <a:avLst/>
          </a:prstGeom>
        </p:spPr>
        <p:txBody>
          <a:bodyPr wrap="square">
            <a:spAutoFit/>
          </a:bodyPr>
          <a:lstStyle/>
          <a:p>
            <a:r>
              <a:rPr lang="en-US" b="1" dirty="0">
                <a:solidFill>
                  <a:srgbClr val="3D3D3D"/>
                </a:solidFill>
                <a:latin typeface="Helvetica" panose="020B0604020202020204" pitchFamily="34" charset="0"/>
              </a:rPr>
              <a:t>Scroll to the bottom of the page</a:t>
            </a:r>
            <a:r>
              <a:rPr lang="en-US" dirty="0">
                <a:solidFill>
                  <a:srgbClr val="3D3D3D"/>
                </a:solidFill>
                <a:latin typeface="Helvetica" panose="020B0604020202020204" pitchFamily="34" charset="0"/>
              </a:rPr>
              <a:t> </a:t>
            </a:r>
            <a:r>
              <a:rPr lang="en-US" b="1" dirty="0">
                <a:solidFill>
                  <a:srgbClr val="3D3D3D"/>
                </a:solidFill>
                <a:latin typeface="Helvetica" panose="020B0604020202020204" pitchFamily="34" charset="0"/>
              </a:rPr>
              <a:t>to</a:t>
            </a:r>
            <a:r>
              <a:rPr lang="en-US" dirty="0">
                <a:solidFill>
                  <a:srgbClr val="3D3D3D"/>
                </a:solidFill>
                <a:latin typeface="Helvetica" panose="020B0604020202020204" pitchFamily="34" charset="0"/>
              </a:rPr>
              <a:t> </a:t>
            </a:r>
            <a:r>
              <a:rPr lang="en-US" b="1" dirty="0">
                <a:solidFill>
                  <a:srgbClr val="3D3D3D"/>
                </a:solidFill>
                <a:latin typeface="Helvetica" panose="020B0604020202020204" pitchFamily="34" charset="0"/>
              </a:rPr>
              <a:t>find your total reach</a:t>
            </a:r>
            <a:r>
              <a:rPr lang="en-US" dirty="0">
                <a:solidFill>
                  <a:srgbClr val="3D3D3D"/>
                </a:solidFill>
                <a:latin typeface="Helvetica" panose="020B0604020202020204" pitchFamily="34" charset="0"/>
              </a:rPr>
              <a:t>. This is the number of people who saw any activity from your page as a result of follower interactions, ads, mentions, check-ins, and so on.</a:t>
            </a:r>
            <a:endParaRPr lang="en-US" dirty="0"/>
          </a:p>
        </p:txBody>
      </p:sp>
      <p:sp>
        <p:nvSpPr>
          <p:cNvPr id="9" name="Rectangle 8"/>
          <p:cNvSpPr/>
          <p:nvPr/>
        </p:nvSpPr>
        <p:spPr>
          <a:xfrm>
            <a:off x="154123" y="5834855"/>
            <a:ext cx="9647101" cy="1200329"/>
          </a:xfrm>
          <a:prstGeom prst="rect">
            <a:avLst/>
          </a:prstGeom>
        </p:spPr>
        <p:txBody>
          <a:bodyPr wrap="square">
            <a:spAutoFit/>
          </a:bodyPr>
          <a:lstStyle/>
          <a:p>
            <a:r>
              <a:rPr lang="en-US" dirty="0">
                <a:solidFill>
                  <a:srgbClr val="3D3D3D"/>
                </a:solidFill>
                <a:latin typeface="Helvetica" panose="020B0604020202020204" pitchFamily="34" charset="0"/>
              </a:rPr>
              <a:t>In the top Post Reach graphic, you can </a:t>
            </a:r>
            <a:r>
              <a:rPr lang="en-US" b="1" dirty="0">
                <a:solidFill>
                  <a:srgbClr val="3D3D3D"/>
                </a:solidFill>
                <a:latin typeface="Helvetica" panose="020B0604020202020204" pitchFamily="34" charset="0"/>
              </a:rPr>
              <a:t>click on any given day to view posts that contributed to that day’s post reach count</a:t>
            </a:r>
            <a:r>
              <a:rPr lang="en-US" dirty="0">
                <a:solidFill>
                  <a:srgbClr val="3D3D3D"/>
                </a:solidFill>
                <a:latin typeface="Helvetica" panose="020B0604020202020204" pitchFamily="34" charset="0"/>
              </a:rPr>
              <a:t>.</a:t>
            </a:r>
          </a:p>
          <a:p>
            <a:r>
              <a:rPr lang="en-US" dirty="0"/>
              <a:t/>
            </a:r>
            <a:br>
              <a:rPr lang="en-US" dirty="0"/>
            </a:br>
            <a:endParaRPr lang="en-US" dirty="0"/>
          </a:p>
        </p:txBody>
      </p:sp>
    </p:spTree>
    <p:extLst>
      <p:ext uri="{BB962C8B-B14F-4D97-AF65-F5344CB8AC3E}">
        <p14:creationId xmlns:p14="http://schemas.microsoft.com/office/powerpoint/2010/main" val="153744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Track Follower Growth</a:t>
            </a:r>
            <a:endParaRPr lang="en-US" dirty="0"/>
          </a:p>
        </p:txBody>
      </p:sp>
      <p:sp>
        <p:nvSpPr>
          <p:cNvPr id="3" name="Content Placeholder 2"/>
          <p:cNvSpPr>
            <a:spLocks noGrp="1"/>
          </p:cNvSpPr>
          <p:nvPr>
            <p:ph idx="1"/>
          </p:nvPr>
        </p:nvSpPr>
        <p:spPr/>
        <p:txBody>
          <a:bodyPr/>
          <a:lstStyle/>
          <a:p>
            <a:r>
              <a:rPr lang="en-US" dirty="0"/>
              <a:t>Your total count of fans, followers, and page likes represents the number of unique people who have taken an interest in your business. </a:t>
            </a:r>
            <a:endParaRPr lang="en-US" dirty="0" smtClean="0"/>
          </a:p>
          <a:p>
            <a:r>
              <a:rPr lang="en-US" dirty="0" smtClean="0"/>
              <a:t>Ideally</a:t>
            </a:r>
            <a:r>
              <a:rPr lang="en-US" dirty="0"/>
              <a:t>, you should </a:t>
            </a:r>
            <a:r>
              <a:rPr lang="en-US" dirty="0">
                <a:hlinkClick r:id="rId2"/>
              </a:rPr>
              <a:t>consistently grow your following</a:t>
            </a:r>
            <a:r>
              <a:rPr lang="en-US" dirty="0"/>
              <a:t>. This means the content you’re sharing and the ways you’re engaging your audience need to be enticing enough to attract new fans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928385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069"/>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#6: Determine Reach</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2913" y="1801018"/>
            <a:ext cx="8162543" cy="3713957"/>
          </a:xfrm>
        </p:spPr>
      </p:pic>
      <p:sp>
        <p:nvSpPr>
          <p:cNvPr id="6" name="Rectangle 5"/>
          <p:cNvSpPr/>
          <p:nvPr/>
        </p:nvSpPr>
        <p:spPr>
          <a:xfrm>
            <a:off x="9048368" y="1919976"/>
            <a:ext cx="3143631" cy="3139321"/>
          </a:xfrm>
          <a:prstGeom prst="rect">
            <a:avLst/>
          </a:prstGeom>
        </p:spPr>
        <p:txBody>
          <a:bodyPr wrap="square">
            <a:spAutoFit/>
          </a:bodyPr>
          <a:lstStyle/>
          <a:p>
            <a:r>
              <a:rPr lang="en-US" dirty="0">
                <a:solidFill>
                  <a:srgbClr val="3D3D3D"/>
                </a:solidFill>
                <a:latin typeface="Helvetica" panose="020B0604020202020204" pitchFamily="34" charset="0"/>
              </a:rPr>
              <a:t>On Twitter, </a:t>
            </a:r>
            <a:r>
              <a:rPr lang="en-US" b="1" dirty="0">
                <a:solidFill>
                  <a:srgbClr val="3D3D3D"/>
                </a:solidFill>
                <a:latin typeface="Helvetica" panose="020B0604020202020204" pitchFamily="34" charset="0"/>
              </a:rPr>
              <a:t>click the Tweets tab</a:t>
            </a:r>
            <a:r>
              <a:rPr lang="en-US" dirty="0">
                <a:solidFill>
                  <a:srgbClr val="3D3D3D"/>
                </a:solidFill>
                <a:latin typeface="Helvetica" panose="020B0604020202020204" pitchFamily="34" charset="0"/>
              </a:rPr>
              <a:t> in your analytics to </a:t>
            </a:r>
            <a:r>
              <a:rPr lang="en-US" b="1" dirty="0">
                <a:solidFill>
                  <a:srgbClr val="3D3D3D"/>
                </a:solidFill>
                <a:latin typeface="Helvetica" panose="020B0604020202020204" pitchFamily="34" charset="0"/>
              </a:rPr>
              <a:t>display an Impressions column</a:t>
            </a:r>
            <a:r>
              <a:rPr lang="en-US" dirty="0">
                <a:solidFill>
                  <a:srgbClr val="3D3D3D"/>
                </a:solidFill>
                <a:latin typeface="Helvetica" panose="020B0604020202020204" pitchFamily="34" charset="0"/>
              </a:rPr>
              <a:t>. This is the number of impressions for each tweet. As people interact with your tweets, the number of impressions will rise as a result of expanded reach.</a:t>
            </a:r>
          </a:p>
          <a:p>
            <a:r>
              <a:rPr lang="en-US" dirty="0">
                <a:solidFill>
                  <a:srgbClr val="3D3D3D"/>
                </a:solidFill>
                <a:latin typeface="Helvetica" panose="020B0604020202020204" pitchFamily="34" charset="0"/>
              </a:rPr>
              <a:t/>
            </a:r>
            <a:br>
              <a:rPr lang="en-US" dirty="0">
                <a:solidFill>
                  <a:srgbClr val="3D3D3D"/>
                </a:solidFill>
                <a:latin typeface="Helvetica" panose="020B0604020202020204" pitchFamily="34" charset="0"/>
              </a:rPr>
            </a:br>
            <a:endParaRPr lang="en-US" dirty="0"/>
          </a:p>
        </p:txBody>
      </p:sp>
    </p:spTree>
    <p:extLst>
      <p:ext uri="{BB962C8B-B14F-4D97-AF65-F5344CB8AC3E}">
        <p14:creationId xmlns:p14="http://schemas.microsoft.com/office/powerpoint/2010/main" val="2968955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Review Replies and Comments for Your Posts</a:t>
            </a:r>
            <a:br>
              <a:rPr lang="en-US" b="1"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Replies and comments on your posts can help you </a:t>
            </a:r>
            <a:r>
              <a:rPr lang="en-US" b="1" dirty="0"/>
              <a:t>gauge how interesting or engaging your topics are</a:t>
            </a:r>
            <a:r>
              <a:rPr lang="en-US" dirty="0"/>
              <a:t>. As with reactions, they’re direct response metrics that help you </a:t>
            </a:r>
            <a:r>
              <a:rPr lang="en-US" b="1" dirty="0"/>
              <a:t>weed out uninteresting content</a:t>
            </a:r>
            <a:r>
              <a:rPr lang="en-US" dirty="0"/>
              <a:t> </a:t>
            </a:r>
            <a:r>
              <a:rPr lang="en-US" b="1" dirty="0"/>
              <a:t>from your publishing schedule</a:t>
            </a:r>
            <a:r>
              <a:rPr lang="en-US" dirty="0"/>
              <a:t>.</a:t>
            </a:r>
          </a:p>
          <a:p>
            <a:r>
              <a:rPr lang="en-US" dirty="0"/>
              <a:t>Because replies are typed out, you can also view individual posts that performed well to measure follower/fan sentiment.</a:t>
            </a:r>
          </a:p>
          <a:p>
            <a:endParaRPr lang="en-US" dirty="0"/>
          </a:p>
        </p:txBody>
      </p:sp>
    </p:spTree>
    <p:extLst>
      <p:ext uri="{BB962C8B-B14F-4D97-AF65-F5344CB8AC3E}">
        <p14:creationId xmlns:p14="http://schemas.microsoft.com/office/powerpoint/2010/main" val="734477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38" y="962771"/>
            <a:ext cx="1935956" cy="727919"/>
          </a:xfrm>
          <a:prstGeom prst="rect">
            <a:avLst/>
          </a:prstGeom>
        </p:spPr>
      </p:pic>
      <p:sp>
        <p:nvSpPr>
          <p:cNvPr id="2" name="Title 1"/>
          <p:cNvSpPr>
            <a:spLocks noGrp="1"/>
          </p:cNvSpPr>
          <p:nvPr>
            <p:ph type="title"/>
          </p:nvPr>
        </p:nvSpPr>
        <p:spPr/>
        <p:txBody>
          <a:bodyPr>
            <a:normAutofit fontScale="90000"/>
          </a:bodyPr>
          <a:lstStyle/>
          <a:p>
            <a:r>
              <a:rPr lang="en-US" b="1" dirty="0"/>
              <a:t>#7: Review Replies and Comments for Your Posts</a:t>
            </a:r>
            <a:br>
              <a:rPr lang="en-US" b="1" dirty="0"/>
            </a:br>
            <a:r>
              <a:rPr lang="en-US" dirty="0"/>
              <a:t/>
            </a:r>
            <a:br>
              <a:rPr lang="en-US" dirty="0"/>
            </a:b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738" y="1690690"/>
            <a:ext cx="7915275" cy="3311223"/>
          </a:xfrm>
        </p:spPr>
      </p:pic>
      <p:sp>
        <p:nvSpPr>
          <p:cNvPr id="4" name="Rectangle 3"/>
          <p:cNvSpPr/>
          <p:nvPr/>
        </p:nvSpPr>
        <p:spPr>
          <a:xfrm>
            <a:off x="8101012" y="1862592"/>
            <a:ext cx="3800475" cy="3139321"/>
          </a:xfrm>
          <a:prstGeom prst="rect">
            <a:avLst/>
          </a:prstGeom>
        </p:spPr>
        <p:txBody>
          <a:bodyPr wrap="square">
            <a:spAutoFit/>
          </a:bodyPr>
          <a:lstStyle/>
          <a:p>
            <a:r>
              <a:rPr lang="en-US" dirty="0" smtClean="0">
                <a:solidFill>
                  <a:srgbClr val="3D3D3D"/>
                </a:solidFill>
                <a:latin typeface="Helvetica" panose="020B0604020202020204" pitchFamily="34" charset="0"/>
              </a:rPr>
              <a:t>To find this information on Facebook, </a:t>
            </a:r>
            <a:r>
              <a:rPr lang="en-US" b="1" dirty="0" smtClean="0">
                <a:solidFill>
                  <a:srgbClr val="3D3D3D"/>
                </a:solidFill>
                <a:latin typeface="Helvetica" panose="020B0604020202020204" pitchFamily="34" charset="0"/>
              </a:rPr>
              <a:t>go to your Insights</a:t>
            </a:r>
            <a:r>
              <a:rPr lang="en-US" dirty="0" smtClean="0">
                <a:solidFill>
                  <a:srgbClr val="3D3D3D"/>
                </a:solidFill>
                <a:latin typeface="Helvetica" panose="020B0604020202020204" pitchFamily="34" charset="0"/>
              </a:rPr>
              <a:t> and </a:t>
            </a:r>
            <a:r>
              <a:rPr lang="en-US" b="1" dirty="0" smtClean="0">
                <a:solidFill>
                  <a:srgbClr val="3D3D3D"/>
                </a:solidFill>
                <a:latin typeface="Helvetica" panose="020B0604020202020204" pitchFamily="34" charset="0"/>
              </a:rPr>
              <a:t>click the Posts option</a:t>
            </a:r>
            <a:r>
              <a:rPr lang="en-US" dirty="0" smtClean="0">
                <a:solidFill>
                  <a:srgbClr val="3D3D3D"/>
                </a:solidFill>
                <a:latin typeface="Helvetica" panose="020B0604020202020204" pitchFamily="34" charset="0"/>
              </a:rPr>
              <a:t> in the left navigation. </a:t>
            </a:r>
            <a:r>
              <a:rPr lang="en-US" b="1" dirty="0" smtClean="0">
                <a:solidFill>
                  <a:srgbClr val="3D3D3D"/>
                </a:solidFill>
                <a:latin typeface="Helvetica" panose="020B0604020202020204" pitchFamily="34" charset="0"/>
              </a:rPr>
              <a:t>Scroll down to All Posts Published</a:t>
            </a:r>
            <a:r>
              <a:rPr lang="en-US" dirty="0" smtClean="0">
                <a:solidFill>
                  <a:srgbClr val="3D3D3D"/>
                </a:solidFill>
                <a:latin typeface="Helvetica" panose="020B0604020202020204" pitchFamily="34" charset="0"/>
              </a:rPr>
              <a:t> and </a:t>
            </a:r>
            <a:r>
              <a:rPr lang="en-US" b="1" dirty="0" smtClean="0">
                <a:solidFill>
                  <a:srgbClr val="3D3D3D"/>
                </a:solidFill>
                <a:latin typeface="Helvetica" panose="020B0604020202020204" pitchFamily="34" charset="0"/>
              </a:rPr>
              <a:t>click the right drop-down arrow</a:t>
            </a:r>
            <a:r>
              <a:rPr lang="en-US" dirty="0" smtClean="0">
                <a:solidFill>
                  <a:srgbClr val="3D3D3D"/>
                </a:solidFill>
                <a:latin typeface="Helvetica" panose="020B0604020202020204" pitchFamily="34" charset="0"/>
              </a:rPr>
              <a:t> to </a:t>
            </a:r>
            <a:r>
              <a:rPr lang="en-US" b="1" dirty="0" smtClean="0">
                <a:solidFill>
                  <a:srgbClr val="3D3D3D"/>
                </a:solidFill>
                <a:latin typeface="Helvetica" panose="020B0604020202020204" pitchFamily="34" charset="0"/>
              </a:rPr>
              <a:t>view Reactions, Comments, and Shares</a:t>
            </a:r>
            <a:r>
              <a:rPr lang="en-US" dirty="0" smtClean="0">
                <a:solidFill>
                  <a:srgbClr val="3D3D3D"/>
                </a:solidFill>
                <a:latin typeface="Helvetica" panose="020B0604020202020204" pitchFamily="34" charset="0"/>
              </a:rPr>
              <a:t>.</a:t>
            </a:r>
          </a:p>
          <a:p>
            <a:r>
              <a:rPr lang="en-US" dirty="0">
                <a:solidFill>
                  <a:srgbClr val="3D3D3D"/>
                </a:solidFill>
                <a:latin typeface="Helvetica" panose="020B0604020202020204" pitchFamily="34" charset="0"/>
              </a:rPr>
              <a:t/>
            </a:r>
            <a:br>
              <a:rPr lang="en-US" dirty="0">
                <a:solidFill>
                  <a:srgbClr val="3D3D3D"/>
                </a:solidFill>
                <a:latin typeface="Helvetica" panose="020B0604020202020204" pitchFamily="34" charset="0"/>
              </a:rPr>
            </a:br>
            <a:endParaRPr lang="en-US" dirty="0"/>
          </a:p>
        </p:txBody>
      </p:sp>
      <p:sp>
        <p:nvSpPr>
          <p:cNvPr id="7" name="Rectangle 6"/>
          <p:cNvSpPr/>
          <p:nvPr/>
        </p:nvSpPr>
        <p:spPr>
          <a:xfrm>
            <a:off x="185738" y="5275124"/>
            <a:ext cx="11168062" cy="1200329"/>
          </a:xfrm>
          <a:prstGeom prst="rect">
            <a:avLst/>
          </a:prstGeom>
        </p:spPr>
        <p:txBody>
          <a:bodyPr wrap="square">
            <a:spAutoFit/>
          </a:bodyPr>
          <a:lstStyle/>
          <a:p>
            <a:r>
              <a:rPr lang="en-US" dirty="0">
                <a:solidFill>
                  <a:srgbClr val="3D3D3D"/>
                </a:solidFill>
                <a:latin typeface="Helvetica" panose="020B0604020202020204" pitchFamily="34" charset="0"/>
              </a:rPr>
              <a:t>From here, you can </a:t>
            </a:r>
            <a:r>
              <a:rPr lang="en-US" b="1" dirty="0">
                <a:solidFill>
                  <a:srgbClr val="3D3D3D"/>
                </a:solidFill>
                <a:latin typeface="Helvetica" panose="020B0604020202020204" pitchFamily="34" charset="0"/>
              </a:rPr>
              <a:t>view comment counts</a:t>
            </a:r>
            <a:r>
              <a:rPr lang="en-US" dirty="0">
                <a:solidFill>
                  <a:srgbClr val="3D3D3D"/>
                </a:solidFill>
                <a:latin typeface="Helvetica" panose="020B0604020202020204" pitchFamily="34" charset="0"/>
              </a:rPr>
              <a:t>. If you want more details on the comments and audience sentiment, </a:t>
            </a:r>
            <a:r>
              <a:rPr lang="en-US" b="1" dirty="0">
                <a:solidFill>
                  <a:srgbClr val="3D3D3D"/>
                </a:solidFill>
                <a:latin typeface="Helvetica" panose="020B0604020202020204" pitchFamily="34" charset="0"/>
              </a:rPr>
              <a:t>click on the post link</a:t>
            </a:r>
            <a:r>
              <a:rPr lang="en-US" dirty="0">
                <a:solidFill>
                  <a:srgbClr val="3D3D3D"/>
                </a:solidFill>
                <a:latin typeface="Helvetica" panose="020B0604020202020204" pitchFamily="34" charset="0"/>
              </a:rPr>
              <a:t> to open the post’s details and </a:t>
            </a:r>
            <a:r>
              <a:rPr lang="en-US" b="1" dirty="0">
                <a:solidFill>
                  <a:srgbClr val="3D3D3D"/>
                </a:solidFill>
                <a:latin typeface="Helvetica" panose="020B0604020202020204" pitchFamily="34" charset="0"/>
              </a:rPr>
              <a:t>read through your followers’ comments</a:t>
            </a:r>
            <a:r>
              <a:rPr lang="en-US" dirty="0">
                <a:solidFill>
                  <a:srgbClr val="3D3D3D"/>
                </a:solidFill>
                <a:latin typeface="Helvetica" panose="020B0604020202020204" pitchFamily="34" charset="0"/>
              </a:rPr>
              <a:t>.</a:t>
            </a:r>
          </a:p>
          <a:p>
            <a:r>
              <a:rPr lang="en-US" dirty="0"/>
              <a:t/>
            </a:r>
            <a:br>
              <a:rPr lang="en-US" dirty="0"/>
            </a:br>
            <a:endParaRPr lang="en-US" dirty="0"/>
          </a:p>
        </p:txBody>
      </p:sp>
    </p:spTree>
    <p:extLst>
      <p:ext uri="{BB962C8B-B14F-4D97-AF65-F5344CB8AC3E}">
        <p14:creationId xmlns:p14="http://schemas.microsoft.com/office/powerpoint/2010/main" val="3361401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7" y="1027908"/>
            <a:ext cx="3981450" cy="1555254"/>
          </a:xfrm>
          <a:prstGeom prst="rect">
            <a:avLst/>
          </a:prstGeom>
        </p:spPr>
      </p:pic>
      <p:sp>
        <p:nvSpPr>
          <p:cNvPr id="2" name="Title 1"/>
          <p:cNvSpPr>
            <a:spLocks noGrp="1"/>
          </p:cNvSpPr>
          <p:nvPr>
            <p:ph type="title"/>
          </p:nvPr>
        </p:nvSpPr>
        <p:spPr/>
        <p:txBody>
          <a:bodyPr>
            <a:normAutofit fontScale="90000"/>
          </a:bodyPr>
          <a:lstStyle/>
          <a:p>
            <a:r>
              <a:rPr lang="en-US" b="1" dirty="0"/>
              <a:t>#7: Review Replies and Comments for Your Posts</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6868" y="2274393"/>
            <a:ext cx="7692695" cy="2718086"/>
          </a:xfrm>
        </p:spPr>
      </p:pic>
      <p:sp>
        <p:nvSpPr>
          <p:cNvPr id="7" name="Rectangle 6"/>
          <p:cNvSpPr/>
          <p:nvPr/>
        </p:nvSpPr>
        <p:spPr>
          <a:xfrm>
            <a:off x="4176713" y="1405572"/>
            <a:ext cx="6096000" cy="1477328"/>
          </a:xfrm>
          <a:prstGeom prst="rect">
            <a:avLst/>
          </a:prstGeom>
        </p:spPr>
        <p:txBody>
          <a:bodyPr>
            <a:spAutoFit/>
          </a:bodyPr>
          <a:lstStyle/>
          <a:p>
            <a:r>
              <a:rPr lang="en-US" dirty="0">
                <a:solidFill>
                  <a:srgbClr val="3D3D3D"/>
                </a:solidFill>
                <a:latin typeface="Helvetica" panose="020B0604020202020204" pitchFamily="34" charset="0"/>
              </a:rPr>
              <a:t>On Twitter, you can easily measure the number of replies for each post, but bringing up replies to your tweets is a little more complicated.</a:t>
            </a:r>
          </a:p>
          <a:p>
            <a:r>
              <a:rPr lang="en-US" dirty="0"/>
              <a:t/>
            </a:r>
            <a:br>
              <a:rPr lang="en-US" dirty="0"/>
            </a:br>
            <a:endParaRPr lang="en-US" dirty="0"/>
          </a:p>
        </p:txBody>
      </p:sp>
      <p:sp>
        <p:nvSpPr>
          <p:cNvPr id="8" name="Rectangle 7"/>
          <p:cNvSpPr/>
          <p:nvPr/>
        </p:nvSpPr>
        <p:spPr>
          <a:xfrm>
            <a:off x="8359446" y="2274393"/>
            <a:ext cx="3638550" cy="3693319"/>
          </a:xfrm>
          <a:prstGeom prst="rect">
            <a:avLst/>
          </a:prstGeom>
        </p:spPr>
        <p:txBody>
          <a:bodyPr wrap="square">
            <a:spAutoFit/>
          </a:bodyPr>
          <a:lstStyle/>
          <a:p>
            <a:r>
              <a:rPr lang="en-US" dirty="0">
                <a:solidFill>
                  <a:srgbClr val="3D3D3D"/>
                </a:solidFill>
                <a:latin typeface="Helvetica" panose="020B0604020202020204" pitchFamily="34" charset="0"/>
              </a:rPr>
              <a:t>You can </a:t>
            </a:r>
            <a:r>
              <a:rPr lang="en-US" b="1" dirty="0">
                <a:solidFill>
                  <a:srgbClr val="3D3D3D"/>
                </a:solidFill>
                <a:latin typeface="Helvetica" panose="020B0604020202020204" pitchFamily="34" charset="0"/>
              </a:rPr>
              <a:t>view post reply counts in your Twitter analytics</a:t>
            </a:r>
            <a:r>
              <a:rPr lang="en-US" dirty="0">
                <a:solidFill>
                  <a:srgbClr val="3D3D3D"/>
                </a:solidFill>
                <a:latin typeface="Helvetica" panose="020B0604020202020204" pitchFamily="34" charset="0"/>
              </a:rPr>
              <a:t>. </a:t>
            </a:r>
            <a:r>
              <a:rPr lang="en-US" b="1" dirty="0">
                <a:solidFill>
                  <a:srgbClr val="3D3D3D"/>
                </a:solidFill>
                <a:latin typeface="Helvetica" panose="020B0604020202020204" pitchFamily="34" charset="0"/>
              </a:rPr>
              <a:t>Click the Tweets tab</a:t>
            </a:r>
            <a:r>
              <a:rPr lang="en-US" dirty="0">
                <a:solidFill>
                  <a:srgbClr val="3D3D3D"/>
                </a:solidFill>
                <a:latin typeface="Helvetica" panose="020B0604020202020204" pitchFamily="34" charset="0"/>
              </a:rPr>
              <a:t> at the top of the page and </a:t>
            </a:r>
            <a:r>
              <a:rPr lang="en-US" b="1" dirty="0">
                <a:solidFill>
                  <a:srgbClr val="3D3D3D"/>
                </a:solidFill>
                <a:latin typeface="Helvetica" panose="020B0604020202020204" pitchFamily="34" charset="0"/>
              </a:rPr>
              <a:t>choose either Tweets or Top Tweets</a:t>
            </a:r>
            <a:r>
              <a:rPr lang="en-US" dirty="0">
                <a:solidFill>
                  <a:srgbClr val="3D3D3D"/>
                </a:solidFill>
                <a:latin typeface="Helvetica" panose="020B0604020202020204" pitchFamily="34" charset="0"/>
              </a:rPr>
              <a:t> below the graph.</a:t>
            </a:r>
          </a:p>
          <a:p>
            <a:r>
              <a:rPr lang="en-US" dirty="0"/>
              <a:t/>
            </a:r>
            <a:br>
              <a:rPr lang="en-US" dirty="0"/>
            </a:br>
            <a:endParaRPr lang="en-US" dirty="0" smtClean="0"/>
          </a:p>
          <a:p>
            <a:r>
              <a:rPr lang="en-US" b="1" dirty="0">
                <a:latin typeface="Helvetica" panose="020B0604020202020204" pitchFamily="34" charset="0"/>
                <a:cs typeface="Helvetica" panose="020B0604020202020204" pitchFamily="34" charset="0"/>
              </a:rPr>
              <a:t>Click on individual tweets to view engagement levels</a:t>
            </a:r>
            <a:r>
              <a:rPr lang="en-US" dirty="0">
                <a:latin typeface="Helvetica" panose="020B0604020202020204" pitchFamily="34" charset="0"/>
                <a:cs typeface="Helvetica" panose="020B0604020202020204" pitchFamily="34" charset="0"/>
              </a:rPr>
              <a:t>, which include the number of replies you received.</a:t>
            </a:r>
          </a:p>
          <a:p>
            <a:r>
              <a:rPr lang="en-US" dirty="0"/>
              <a:t/>
            </a:r>
            <a:br>
              <a:rPr lang="en-US" dirty="0"/>
            </a:br>
            <a:endParaRPr lang="en-US" dirty="0"/>
          </a:p>
        </p:txBody>
      </p:sp>
      <p:sp>
        <p:nvSpPr>
          <p:cNvPr id="9" name="Rectangle 8"/>
          <p:cNvSpPr/>
          <p:nvPr/>
        </p:nvSpPr>
        <p:spPr>
          <a:xfrm>
            <a:off x="347662" y="5621267"/>
            <a:ext cx="8011784" cy="1200329"/>
          </a:xfrm>
          <a:prstGeom prst="rect">
            <a:avLst/>
          </a:prstGeom>
        </p:spPr>
        <p:txBody>
          <a:bodyPr wrap="square">
            <a:spAutoFit/>
          </a:bodyPr>
          <a:lstStyle/>
          <a:p>
            <a:r>
              <a:rPr lang="en-US" dirty="0">
                <a:solidFill>
                  <a:srgbClr val="3D3D3D"/>
                </a:solidFill>
                <a:latin typeface="Helvetica" panose="020B0604020202020204" pitchFamily="34" charset="0"/>
              </a:rPr>
              <a:t>The graph on the right shows both the total replies for a designated period and the average number of replies for each day.</a:t>
            </a:r>
          </a:p>
          <a:p>
            <a:r>
              <a:rPr lang="en-US" dirty="0"/>
              <a:t/>
            </a:r>
            <a:br>
              <a:rPr lang="en-US" dirty="0"/>
            </a:br>
            <a:endParaRPr lang="en-US" dirty="0"/>
          </a:p>
        </p:txBody>
      </p:sp>
    </p:spTree>
    <p:extLst>
      <p:ext uri="{BB962C8B-B14F-4D97-AF65-F5344CB8AC3E}">
        <p14:creationId xmlns:p14="http://schemas.microsoft.com/office/powerpoint/2010/main" val="1383294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 Find Out What Content Is Being Shared</a:t>
            </a:r>
            <a:br>
              <a:rPr lang="en-US" b="1"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hlinkClick r:id="rId2"/>
              </a:rPr>
              <a:t>Content shares</a:t>
            </a:r>
            <a:r>
              <a:rPr lang="en-US" dirty="0"/>
              <a:t> are important because they reflect how your audience perceives the value of your content. Highly shared posts indicate that your audience found the topic or type of content particularly helpful, or had a strong emotional or psychological connection to it. The more often content is shared, the greater the reach.</a:t>
            </a:r>
          </a:p>
          <a:p>
            <a:r>
              <a:rPr lang="en-US" dirty="0"/>
              <a:t>To measure shares on both Facebook and Twitter, </a:t>
            </a:r>
            <a:r>
              <a:rPr lang="en-US" b="1" dirty="0"/>
              <a:t>follow the above steps for measuring replies and comments</a:t>
            </a:r>
            <a:r>
              <a:rPr lang="en-US" dirty="0"/>
              <a:t>. For Facebook, </a:t>
            </a:r>
            <a:r>
              <a:rPr lang="en-US" b="1" dirty="0"/>
              <a:t>find your shares</a:t>
            </a:r>
            <a:r>
              <a:rPr lang="en-US" dirty="0"/>
              <a:t>, and for Twitter </a:t>
            </a:r>
            <a:r>
              <a:rPr lang="en-US" b="1" dirty="0"/>
              <a:t>focus on retweets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298610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#9: Track Referral Traffic From Social Media</a:t>
            </a:r>
            <a:br>
              <a:rPr lang="en-US" b="1" dirty="0"/>
            </a:br>
            <a:r>
              <a:rPr lang="en-US" dirty="0"/>
              <a:t/>
            </a:r>
            <a:br>
              <a:rPr lang="en-US" dirty="0"/>
            </a:br>
            <a:endParaRPr lang="en-US" dirty="0"/>
          </a:p>
        </p:txBody>
      </p:sp>
      <p:sp>
        <p:nvSpPr>
          <p:cNvPr id="3" name="Content Placeholder 2"/>
          <p:cNvSpPr>
            <a:spLocks noGrp="1"/>
          </p:cNvSpPr>
          <p:nvPr>
            <p:ph idx="1"/>
          </p:nvPr>
        </p:nvSpPr>
        <p:spPr>
          <a:xfrm>
            <a:off x="838200" y="1825624"/>
            <a:ext cx="10515600" cy="4860925"/>
          </a:xfrm>
        </p:spPr>
        <p:txBody>
          <a:bodyPr>
            <a:normAutofit/>
          </a:bodyPr>
          <a:lstStyle/>
          <a:p>
            <a:r>
              <a:rPr lang="en-US" dirty="0"/>
              <a:t>Acquisition data tells you what kind of traffic you’re getting from social to your website and how that traffic performs once it arrives. If you find one or more social channels aren’t bringing you the number of click-</a:t>
            </a:r>
            <a:r>
              <a:rPr lang="en-US" dirty="0" err="1"/>
              <a:t>throughs</a:t>
            </a:r>
            <a:r>
              <a:rPr lang="en-US" dirty="0"/>
              <a:t> you expected, use this data to improve your calls to action and campaigns</a:t>
            </a:r>
            <a:r>
              <a:rPr lang="en-US" dirty="0" smtClean="0"/>
              <a:t>.</a:t>
            </a:r>
          </a:p>
          <a:p>
            <a:pPr marL="0" indent="0">
              <a:buNone/>
            </a:pPr>
            <a:endParaRPr lang="en-US" dirty="0"/>
          </a:p>
        </p:txBody>
      </p:sp>
    </p:spTree>
    <p:extLst>
      <p:ext uri="{BB962C8B-B14F-4D97-AF65-F5344CB8AC3E}">
        <p14:creationId xmlns:p14="http://schemas.microsoft.com/office/powerpoint/2010/main" val="3301904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279"/>
            <a:ext cx="2880449" cy="1682182"/>
          </a:xfrm>
          <a:prstGeom prst="rect">
            <a:avLst/>
          </a:prstGeom>
        </p:spPr>
      </p:pic>
      <p:sp>
        <p:nvSpPr>
          <p:cNvPr id="2" name="Title 1"/>
          <p:cNvSpPr>
            <a:spLocks noGrp="1"/>
          </p:cNvSpPr>
          <p:nvPr>
            <p:ph type="title"/>
          </p:nvPr>
        </p:nvSpPr>
        <p:spPr/>
        <p:txBody>
          <a:bodyPr>
            <a:normAutofit fontScale="90000"/>
          </a:bodyPr>
          <a:lstStyle/>
          <a:p>
            <a:r>
              <a:rPr lang="en-US" b="1" dirty="0"/>
              <a:t>#9: Track Referral Traffic From Social Media</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04461" y="825636"/>
            <a:ext cx="7322522" cy="6032364"/>
          </a:xfrm>
        </p:spPr>
      </p:pic>
      <p:sp>
        <p:nvSpPr>
          <p:cNvPr id="6" name="Rectangle 5"/>
          <p:cNvSpPr/>
          <p:nvPr/>
        </p:nvSpPr>
        <p:spPr>
          <a:xfrm>
            <a:off x="135699" y="1929383"/>
            <a:ext cx="4368762" cy="5078313"/>
          </a:xfrm>
          <a:prstGeom prst="rect">
            <a:avLst/>
          </a:prstGeom>
        </p:spPr>
        <p:txBody>
          <a:bodyPr wrap="square">
            <a:spAutoFit/>
          </a:bodyPr>
          <a:lstStyle/>
          <a:p>
            <a:r>
              <a:rPr lang="en-US" dirty="0">
                <a:latin typeface="Helvetica" panose="020B0604020202020204" pitchFamily="34" charset="0"/>
                <a:cs typeface="Helvetica" panose="020B0604020202020204" pitchFamily="34" charset="0"/>
              </a:rPr>
              <a:t>Unlike the other metrics, you’ll </a:t>
            </a:r>
            <a:r>
              <a:rPr lang="en-US" b="1" dirty="0">
                <a:latin typeface="Helvetica" panose="020B0604020202020204" pitchFamily="34" charset="0"/>
                <a:cs typeface="Helvetica" panose="020B0604020202020204" pitchFamily="34" charset="0"/>
              </a:rPr>
              <a:t>find your referral traffic data in your </a:t>
            </a:r>
            <a:r>
              <a:rPr lang="en-US" b="1" dirty="0">
                <a:latin typeface="Helvetica" panose="020B0604020202020204" pitchFamily="34" charset="0"/>
                <a:cs typeface="Helvetica" panose="020B0604020202020204" pitchFamily="34" charset="0"/>
                <a:hlinkClick r:id="rId4"/>
              </a:rPr>
              <a:t>Google Analytics</a:t>
            </a:r>
            <a:r>
              <a:rPr lang="en-US" dirty="0">
                <a:latin typeface="Helvetica" panose="020B0604020202020204" pitchFamily="34" charset="0"/>
                <a:cs typeface="Helvetica" panose="020B0604020202020204" pitchFamily="34" charset="0"/>
              </a:rPr>
              <a:t>. Under Acquisition in the left navigation, </a:t>
            </a:r>
            <a:r>
              <a:rPr lang="en-US" b="1" dirty="0">
                <a:latin typeface="Helvetica" panose="020B0604020202020204" pitchFamily="34" charset="0"/>
                <a:cs typeface="Helvetica" panose="020B0604020202020204" pitchFamily="34" charset="0"/>
              </a:rPr>
              <a:t>click on the Social top-level menu</a:t>
            </a:r>
            <a:r>
              <a:rPr lang="en-US" dirty="0">
                <a:latin typeface="Helvetica" panose="020B0604020202020204" pitchFamily="34" charset="0"/>
                <a:cs typeface="Helvetica" panose="020B0604020202020204" pitchFamily="34" charset="0"/>
              </a:rPr>
              <a:t>. In the menu under Social, </a:t>
            </a:r>
            <a:r>
              <a:rPr lang="en-US" b="1" dirty="0">
                <a:latin typeface="Helvetica" panose="020B0604020202020204" pitchFamily="34" charset="0"/>
                <a:cs typeface="Helvetica" panose="020B0604020202020204" pitchFamily="34" charset="0"/>
              </a:rPr>
              <a:t>click Overview or Network Referrals</a:t>
            </a:r>
            <a:r>
              <a:rPr lang="en-US" dirty="0">
                <a:latin typeface="Helvetica" panose="020B0604020202020204" pitchFamily="34" charset="0"/>
                <a:cs typeface="Helvetica" panose="020B0604020202020204" pitchFamily="34" charset="0"/>
              </a:rPr>
              <a:t>.</a:t>
            </a:r>
            <a:br>
              <a:rPr lang="en-US" dirty="0">
                <a:latin typeface="Helvetica" panose="020B0604020202020204" pitchFamily="34" charset="0"/>
                <a:cs typeface="Helvetica" panose="020B0604020202020204" pitchFamily="34" charset="0"/>
              </a:rPr>
            </a:br>
            <a:endParaRPr lang="en-US" dirty="0" smtClean="0">
              <a:latin typeface="Helvetica" panose="020B0604020202020204" pitchFamily="34" charset="0"/>
              <a:cs typeface="Helvetica" panose="020B0604020202020204" pitchFamily="34" charset="0"/>
            </a:endParaRPr>
          </a:p>
          <a:p>
            <a:endParaRPr lang="en-US" dirty="0" smtClean="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The Overview tab provides basic information on total sessions from each social network. On the </a:t>
            </a:r>
            <a:r>
              <a:rPr lang="en-US" dirty="0" err="1">
                <a:latin typeface="Helvetica" panose="020B0604020202020204" pitchFamily="34" charset="0"/>
                <a:cs typeface="Helvetica" panose="020B0604020202020204" pitchFamily="34" charset="0"/>
              </a:rPr>
              <a:t>the</a:t>
            </a:r>
            <a:r>
              <a:rPr lang="en-US" dirty="0">
                <a:latin typeface="Helvetica" panose="020B0604020202020204" pitchFamily="34" charset="0"/>
                <a:cs typeface="Helvetica" panose="020B0604020202020204" pitchFamily="34" charset="0"/>
              </a:rPr>
              <a:t> Network Referrals tab, </a:t>
            </a:r>
            <a:r>
              <a:rPr lang="en-US" b="1" dirty="0">
                <a:latin typeface="Helvetica" panose="020B0604020202020204" pitchFamily="34" charset="0"/>
                <a:cs typeface="Helvetica" panose="020B0604020202020204" pitchFamily="34" charset="0"/>
              </a:rPr>
              <a:t>view session counts, page views, duration, and pages visited per session</a:t>
            </a:r>
            <a:r>
              <a:rPr lang="en-US" dirty="0">
                <a:latin typeface="Helvetica" panose="020B0604020202020204" pitchFamily="34" charset="0"/>
                <a:cs typeface="Helvetica" panose="020B0604020202020204" pitchFamily="34" charset="0"/>
              </a:rPr>
              <a:t>.</a:t>
            </a:r>
          </a:p>
          <a:p>
            <a:r>
              <a:rPr lang="en-US" dirty="0"/>
              <a:t/>
            </a:r>
            <a:br>
              <a:rPr lang="en-US" dirty="0"/>
            </a:br>
            <a:r>
              <a:rPr lang="en-US" dirty="0">
                <a:latin typeface="Helvetica" panose="020B0604020202020204" pitchFamily="34" charset="0"/>
                <a:cs typeface="Helvetica" panose="020B0604020202020204" pitchFamily="34" charset="0"/>
              </a:rPr>
              <a:t/>
            </a:r>
            <a:br>
              <a:rPr lang="en-US"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31669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#10: Examine Click Rates</a:t>
            </a:r>
            <a:br>
              <a:rPr lang="en-US" b="1"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Click rates have everything to do with conversions. Although they don’t specifically focus on revenue generation, clicks help you </a:t>
            </a:r>
            <a:r>
              <a:rPr lang="en-US" b="1" dirty="0"/>
              <a:t>understand how your followers engage with you, why they’re engaging, and what’s making them click</a:t>
            </a:r>
            <a:r>
              <a:rPr lang="en-US" dirty="0"/>
              <a:t> on different links.</a:t>
            </a:r>
          </a:p>
          <a:p>
            <a:pPr marL="0" indent="0">
              <a:buNone/>
            </a:pPr>
            <a:r>
              <a:rPr lang="en-US" dirty="0"/>
              <a:t/>
            </a:r>
            <a:br>
              <a:rPr lang="en-US" dirty="0"/>
            </a:br>
            <a:endParaRPr lang="en-US" dirty="0"/>
          </a:p>
        </p:txBody>
      </p:sp>
    </p:spTree>
    <p:extLst>
      <p:ext uri="{BB962C8B-B14F-4D97-AF65-F5344CB8AC3E}">
        <p14:creationId xmlns:p14="http://schemas.microsoft.com/office/powerpoint/2010/main" val="4110702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#10: Examine Click Rates</a:t>
            </a:r>
            <a:br>
              <a:rPr lang="en-US" b="1" dirty="0"/>
            </a:br>
            <a:r>
              <a:rPr lang="en-US" dirty="0"/>
              <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738" y="2147895"/>
            <a:ext cx="8115300" cy="3570732"/>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738" y="1291389"/>
            <a:ext cx="1935956" cy="727919"/>
          </a:xfrm>
          <a:prstGeom prst="rect">
            <a:avLst/>
          </a:prstGeom>
        </p:spPr>
      </p:pic>
      <p:sp>
        <p:nvSpPr>
          <p:cNvPr id="6" name="Rectangle 5"/>
          <p:cNvSpPr/>
          <p:nvPr/>
        </p:nvSpPr>
        <p:spPr>
          <a:xfrm>
            <a:off x="2286001" y="1127024"/>
            <a:ext cx="9577387" cy="1477328"/>
          </a:xfrm>
          <a:prstGeom prst="rect">
            <a:avLst/>
          </a:prstGeom>
        </p:spPr>
        <p:txBody>
          <a:bodyPr wrap="square">
            <a:spAutoFit/>
          </a:bodyPr>
          <a:lstStyle/>
          <a:p>
            <a:r>
              <a:rPr lang="en-US" dirty="0">
                <a:solidFill>
                  <a:srgbClr val="3D3D3D"/>
                </a:solidFill>
                <a:latin typeface="Helvetica" panose="020B0604020202020204" pitchFamily="34" charset="0"/>
              </a:rPr>
              <a:t>Facebook has a fairly extensive click-tracking system. If you </a:t>
            </a:r>
            <a:r>
              <a:rPr lang="en-US" b="1" dirty="0">
                <a:solidFill>
                  <a:srgbClr val="3D3D3D"/>
                </a:solidFill>
                <a:latin typeface="Helvetica" panose="020B0604020202020204" pitchFamily="34" charset="0"/>
              </a:rPr>
              <a:t>go to Posts on the Insights tab</a:t>
            </a:r>
            <a:r>
              <a:rPr lang="en-US" dirty="0">
                <a:solidFill>
                  <a:srgbClr val="3D3D3D"/>
                </a:solidFill>
                <a:latin typeface="Helvetica" panose="020B0604020202020204" pitchFamily="34" charset="0"/>
              </a:rPr>
              <a:t>, you’ll </a:t>
            </a:r>
            <a:r>
              <a:rPr lang="en-US" b="1" dirty="0">
                <a:solidFill>
                  <a:srgbClr val="3D3D3D"/>
                </a:solidFill>
                <a:latin typeface="Helvetica" panose="020B0604020202020204" pitchFamily="34" charset="0"/>
              </a:rPr>
              <a:t>find the number of post clicks for each</a:t>
            </a:r>
            <a:r>
              <a:rPr lang="en-US" dirty="0">
                <a:solidFill>
                  <a:srgbClr val="3D3D3D"/>
                </a:solidFill>
                <a:latin typeface="Helvetica" panose="020B0604020202020204" pitchFamily="34" charset="0"/>
              </a:rPr>
              <a:t> </a:t>
            </a:r>
            <a:r>
              <a:rPr lang="en-US" b="1" dirty="0">
                <a:solidFill>
                  <a:srgbClr val="3D3D3D"/>
                </a:solidFill>
                <a:latin typeface="Helvetica" panose="020B0604020202020204" pitchFamily="34" charset="0"/>
              </a:rPr>
              <a:t>individual post</a:t>
            </a:r>
            <a:r>
              <a:rPr lang="en-US" dirty="0">
                <a:solidFill>
                  <a:srgbClr val="3D3D3D"/>
                </a:solidFill>
                <a:latin typeface="Helvetica" panose="020B0604020202020204" pitchFamily="34" charset="0"/>
              </a:rPr>
              <a:t>. This data signifies what content your fans found most interesting or enticing.</a:t>
            </a:r>
          </a:p>
          <a:p>
            <a:r>
              <a:rPr lang="en-US" dirty="0"/>
              <a:t/>
            </a:r>
            <a:br>
              <a:rPr lang="en-US" dirty="0"/>
            </a:br>
            <a:endParaRPr lang="en-US" dirty="0"/>
          </a:p>
        </p:txBody>
      </p:sp>
      <p:sp>
        <p:nvSpPr>
          <p:cNvPr id="7" name="Rectangle 6"/>
          <p:cNvSpPr/>
          <p:nvPr/>
        </p:nvSpPr>
        <p:spPr>
          <a:xfrm>
            <a:off x="8558212" y="2890102"/>
            <a:ext cx="3471863" cy="2585323"/>
          </a:xfrm>
          <a:prstGeom prst="rect">
            <a:avLst/>
          </a:prstGeom>
        </p:spPr>
        <p:txBody>
          <a:bodyPr wrap="square">
            <a:spAutoFit/>
          </a:bodyPr>
          <a:lstStyle/>
          <a:p>
            <a:r>
              <a:rPr lang="en-US" b="1" dirty="0">
                <a:solidFill>
                  <a:srgbClr val="3D3D3D"/>
                </a:solidFill>
                <a:latin typeface="Helvetica" panose="020B0604020202020204" pitchFamily="34" charset="0"/>
              </a:rPr>
              <a:t>Go to Actions on Page</a:t>
            </a:r>
            <a:r>
              <a:rPr lang="en-US" dirty="0">
                <a:solidFill>
                  <a:srgbClr val="3D3D3D"/>
                </a:solidFill>
                <a:latin typeface="Helvetica" panose="020B0604020202020204" pitchFamily="34" charset="0"/>
              </a:rPr>
              <a:t> in the left navigation to </a:t>
            </a:r>
            <a:r>
              <a:rPr lang="en-US" b="1" dirty="0">
                <a:solidFill>
                  <a:srgbClr val="3D3D3D"/>
                </a:solidFill>
                <a:latin typeface="Helvetica" panose="020B0604020202020204" pitchFamily="34" charset="0"/>
              </a:rPr>
              <a:t>see click counts for various elements</a:t>
            </a:r>
            <a:r>
              <a:rPr lang="en-US" dirty="0">
                <a:solidFill>
                  <a:srgbClr val="3D3D3D"/>
                </a:solidFill>
                <a:latin typeface="Helvetica" panose="020B0604020202020204" pitchFamily="34" charset="0"/>
              </a:rPr>
              <a:t>(phone, directions, website, call to action, etc.). It also shows clicks based on user demographics.</a:t>
            </a:r>
          </a:p>
          <a:p>
            <a:r>
              <a:rPr lang="en-US" dirty="0">
                <a:solidFill>
                  <a:srgbClr val="3D3D3D"/>
                </a:solidFill>
                <a:latin typeface="Helvetica" panose="020B0604020202020204" pitchFamily="34" charset="0"/>
              </a:rPr>
              <a:t/>
            </a:r>
            <a:br>
              <a:rPr lang="en-US" dirty="0">
                <a:solidFill>
                  <a:srgbClr val="3D3D3D"/>
                </a:solidFill>
                <a:latin typeface="Helvetica" panose="020B0604020202020204" pitchFamily="34" charset="0"/>
              </a:rPr>
            </a:br>
            <a:endParaRPr lang="en-US" dirty="0"/>
          </a:p>
        </p:txBody>
      </p:sp>
    </p:spTree>
    <p:extLst>
      <p:ext uri="{BB962C8B-B14F-4D97-AF65-F5344CB8AC3E}">
        <p14:creationId xmlns:p14="http://schemas.microsoft.com/office/powerpoint/2010/main" val="305093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838" y="1755732"/>
            <a:ext cx="7453948" cy="403755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3029" y="1027813"/>
            <a:ext cx="1935956" cy="727919"/>
          </a:xfrm>
          <a:prstGeom prst="rect">
            <a:avLst/>
          </a:prstGeom>
        </p:spPr>
      </p:pic>
      <p:sp>
        <p:nvSpPr>
          <p:cNvPr id="7" name="Title 1"/>
          <p:cNvSpPr>
            <a:spLocks noGrp="1"/>
          </p:cNvSpPr>
          <p:nvPr>
            <p:ph type="title"/>
          </p:nvPr>
        </p:nvSpPr>
        <p:spPr>
          <a:xfrm>
            <a:off x="852487" y="-107684"/>
            <a:ext cx="10515600" cy="1325563"/>
          </a:xfrm>
        </p:spPr>
        <p:txBody>
          <a:bodyPr/>
          <a:lstStyle/>
          <a:p>
            <a:r>
              <a:rPr lang="en-US" b="1" dirty="0"/>
              <a:t>#1: Track Follower </a:t>
            </a:r>
            <a:r>
              <a:rPr lang="en-US" b="1" dirty="0" smtClean="0"/>
              <a:t>Growth</a:t>
            </a:r>
            <a:endParaRPr lang="en-US" dirty="0"/>
          </a:p>
        </p:txBody>
      </p:sp>
      <p:sp>
        <p:nvSpPr>
          <p:cNvPr id="9" name="Rectangle 8"/>
          <p:cNvSpPr/>
          <p:nvPr/>
        </p:nvSpPr>
        <p:spPr>
          <a:xfrm>
            <a:off x="7677786" y="1391772"/>
            <a:ext cx="4223702" cy="4401205"/>
          </a:xfrm>
          <a:prstGeom prst="rect">
            <a:avLst/>
          </a:prstGeom>
        </p:spPr>
        <p:txBody>
          <a:bodyPr wrap="square">
            <a:spAutoFit/>
          </a:bodyPr>
          <a:lstStyle/>
          <a:p>
            <a:r>
              <a:rPr lang="en-US" sz="2000" dirty="0"/>
              <a:t>On Facebook, it’s easy to </a:t>
            </a:r>
            <a:r>
              <a:rPr lang="en-US" sz="2000" b="1" dirty="0"/>
              <a:t>get a detailed analysis of your number of page likes</a:t>
            </a:r>
            <a:r>
              <a:rPr lang="en-US" sz="2000" dirty="0"/>
              <a:t>. </a:t>
            </a:r>
            <a:r>
              <a:rPr lang="en-US" sz="2000" b="1" dirty="0"/>
              <a:t>Go to your page</a:t>
            </a:r>
            <a:r>
              <a:rPr lang="en-US" sz="2000" dirty="0"/>
              <a:t> and </a:t>
            </a:r>
            <a:r>
              <a:rPr lang="en-US" sz="2000" b="1" dirty="0"/>
              <a:t>click the Insights tab</a:t>
            </a:r>
            <a:r>
              <a:rPr lang="en-US" sz="2000" dirty="0"/>
              <a:t>. Then </a:t>
            </a:r>
            <a:r>
              <a:rPr lang="en-US" sz="2000" b="1" dirty="0"/>
              <a:t>click Likes</a:t>
            </a:r>
            <a:r>
              <a:rPr lang="en-US" sz="2000" dirty="0"/>
              <a:t> in the left navigation</a:t>
            </a:r>
            <a:r>
              <a:rPr lang="en-US" sz="2000" dirty="0" smtClean="0"/>
              <a:t>.</a:t>
            </a:r>
          </a:p>
          <a:p>
            <a:endParaRPr lang="en-US" sz="2000" dirty="0"/>
          </a:p>
          <a:p>
            <a:r>
              <a:rPr lang="en-US" sz="2000" dirty="0"/>
              <a:t>You’ll see your total likes, as well as gains and losses of likes over a designated time period. This lets you </a:t>
            </a:r>
            <a:r>
              <a:rPr lang="en-US" sz="2000" b="1" dirty="0"/>
              <a:t>monitor your audience’s reactions</a:t>
            </a:r>
            <a:r>
              <a:rPr lang="en-US" sz="2000" dirty="0"/>
              <a:t> to certain posts or </a:t>
            </a:r>
            <a:r>
              <a:rPr lang="en-US" sz="2000" b="1" dirty="0"/>
              <a:t>determine which time periods are best for bringing in new fans</a:t>
            </a:r>
            <a:r>
              <a:rPr lang="en-US" sz="2000" dirty="0"/>
              <a:t>.</a:t>
            </a:r>
          </a:p>
          <a:p>
            <a:endParaRPr lang="en-US" sz="2000" dirty="0"/>
          </a:p>
        </p:txBody>
      </p:sp>
    </p:spTree>
    <p:extLst>
      <p:ext uri="{BB962C8B-B14F-4D97-AF65-F5344CB8AC3E}">
        <p14:creationId xmlns:p14="http://schemas.microsoft.com/office/powerpoint/2010/main" val="1235777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775" y="924050"/>
            <a:ext cx="3981450" cy="15552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4487" y="2072862"/>
            <a:ext cx="7820025" cy="2684875"/>
          </a:xfrm>
          <a:prstGeom prst="rect">
            <a:avLst/>
          </a:prstGeom>
        </p:spPr>
      </p:pic>
      <p:sp>
        <p:nvSpPr>
          <p:cNvPr id="2" name="Title 1"/>
          <p:cNvSpPr>
            <a:spLocks noGrp="1"/>
          </p:cNvSpPr>
          <p:nvPr>
            <p:ph type="title"/>
          </p:nvPr>
        </p:nvSpPr>
        <p:spPr/>
        <p:txBody>
          <a:bodyPr/>
          <a:lstStyle/>
          <a:p>
            <a:r>
              <a:rPr lang="en-US" b="1" dirty="0"/>
              <a:t>#1: Track Follower </a:t>
            </a:r>
            <a:r>
              <a:rPr lang="en-US" b="1" dirty="0" smtClean="0"/>
              <a:t>Growth</a:t>
            </a:r>
            <a:endParaRPr lang="en-US" dirty="0"/>
          </a:p>
        </p:txBody>
      </p:sp>
      <p:sp>
        <p:nvSpPr>
          <p:cNvPr id="3" name="Content Placeholder 2"/>
          <p:cNvSpPr>
            <a:spLocks noGrp="1"/>
          </p:cNvSpPr>
          <p:nvPr>
            <p:ph idx="1"/>
          </p:nvPr>
        </p:nvSpPr>
        <p:spPr>
          <a:xfrm>
            <a:off x="838200" y="4757737"/>
            <a:ext cx="10515600" cy="1685926"/>
          </a:xfrm>
        </p:spPr>
        <p:txBody>
          <a:bodyPr>
            <a:normAutofit/>
          </a:bodyPr>
          <a:lstStyle/>
          <a:p>
            <a:pPr>
              <a:lnSpc>
                <a:spcPct val="120000"/>
              </a:lnSpc>
            </a:pPr>
            <a:r>
              <a:rPr lang="en-US" sz="2000" dirty="0"/>
              <a:t>The data at the top of the page shows a continuous 28-day summary, with information on your followers on the far right. You can see gain/loss trends for recent followers. Scroll down to see a summary for previous months, which includes changes in followers</a:t>
            </a:r>
            <a:r>
              <a:rPr lang="en-US" sz="2000" dirty="0" smtClean="0"/>
              <a:t>.</a:t>
            </a:r>
            <a:endParaRPr lang="en-US" sz="2000" dirty="0"/>
          </a:p>
        </p:txBody>
      </p:sp>
    </p:spTree>
    <p:extLst>
      <p:ext uri="{BB962C8B-B14F-4D97-AF65-F5344CB8AC3E}">
        <p14:creationId xmlns:p14="http://schemas.microsoft.com/office/powerpoint/2010/main" val="2810594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Identify Optimal Times for Engagement</a:t>
            </a:r>
            <a:br>
              <a:rPr lang="en-US" b="1" dirty="0"/>
            </a:br>
            <a:endParaRPr lang="en-US" dirty="0"/>
          </a:p>
        </p:txBody>
      </p:sp>
      <p:sp>
        <p:nvSpPr>
          <p:cNvPr id="3" name="Content Placeholder 2"/>
          <p:cNvSpPr>
            <a:spLocks noGrp="1"/>
          </p:cNvSpPr>
          <p:nvPr>
            <p:ph idx="1"/>
          </p:nvPr>
        </p:nvSpPr>
        <p:spPr/>
        <p:txBody>
          <a:bodyPr/>
          <a:lstStyle/>
          <a:p>
            <a:r>
              <a:rPr lang="en-US" dirty="0"/>
              <a:t>Knowing when your audience is most likely to engage with your content is important. It helps you </a:t>
            </a:r>
            <a:r>
              <a:rPr lang="en-US" b="1" dirty="0"/>
              <a:t>tailor your strategy</a:t>
            </a:r>
            <a:r>
              <a:rPr lang="en-US" dirty="0"/>
              <a:t> so you </a:t>
            </a:r>
            <a:r>
              <a:rPr lang="en-US" b="1" dirty="0"/>
              <a:t>post your content at the right time</a:t>
            </a:r>
            <a:r>
              <a:rPr lang="en-US" dirty="0"/>
              <a:t> (when your audience is most active) and the best days of the week.</a:t>
            </a:r>
          </a:p>
          <a:p>
            <a:r>
              <a:rPr lang="en-US" dirty="0"/>
              <a:t/>
            </a:r>
            <a:br>
              <a:rPr lang="en-US" dirty="0"/>
            </a:br>
            <a:endParaRPr lang="en-US" dirty="0"/>
          </a:p>
        </p:txBody>
      </p:sp>
    </p:spTree>
    <p:extLst>
      <p:ext uri="{BB962C8B-B14F-4D97-AF65-F5344CB8AC3E}">
        <p14:creationId xmlns:p14="http://schemas.microsoft.com/office/powerpoint/2010/main" val="60124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Identify Optimal Times for Engagement</a:t>
            </a:r>
            <a:br>
              <a:rPr lang="en-US" b="1" dirty="0"/>
            </a:br>
            <a:endParaRPr lang="en-US" dirty="0"/>
          </a:p>
        </p:txBody>
      </p:sp>
      <p:sp>
        <p:nvSpPr>
          <p:cNvPr id="3" name="Content Placeholder 2"/>
          <p:cNvSpPr>
            <a:spLocks noGrp="1"/>
          </p:cNvSpPr>
          <p:nvPr>
            <p:ph idx="1"/>
          </p:nvPr>
        </p:nvSpPr>
        <p:spPr>
          <a:xfrm>
            <a:off x="7715250" y="1825625"/>
            <a:ext cx="4286250" cy="4746626"/>
          </a:xfrm>
        </p:spPr>
        <p:txBody>
          <a:bodyPr>
            <a:noAutofit/>
          </a:bodyPr>
          <a:lstStyle/>
          <a:p>
            <a:pPr>
              <a:lnSpc>
                <a:spcPct val="100000"/>
              </a:lnSpc>
            </a:pPr>
            <a:r>
              <a:rPr lang="en-US" sz="2000" dirty="0"/>
              <a:t>On Facebook, you can </a:t>
            </a:r>
            <a:r>
              <a:rPr lang="en-US" sz="2000" b="1" dirty="0"/>
              <a:t>view your followers’ daily activity over the last week</a:t>
            </a:r>
            <a:r>
              <a:rPr lang="en-US" sz="2000" dirty="0"/>
              <a:t>. By narrowing it down to individual days, you can see how engagement shifts by the hour.</a:t>
            </a:r>
          </a:p>
          <a:p>
            <a:pPr>
              <a:lnSpc>
                <a:spcPct val="100000"/>
              </a:lnSpc>
            </a:pPr>
            <a:endParaRPr lang="en-US" sz="2000" dirty="0" smtClean="0"/>
          </a:p>
          <a:p>
            <a:pPr>
              <a:lnSpc>
                <a:spcPct val="100000"/>
              </a:lnSpc>
            </a:pPr>
            <a:r>
              <a:rPr lang="en-US" sz="2000" dirty="0"/>
              <a:t>On your Insights page, </a:t>
            </a:r>
            <a:r>
              <a:rPr lang="en-US" sz="2000" b="1" dirty="0"/>
              <a:t>click Posts</a:t>
            </a:r>
            <a:r>
              <a:rPr lang="en-US" sz="2000" dirty="0"/>
              <a:t> in the left navigation and make sure When Your Fans Are Online is selected at the top. Then </a:t>
            </a:r>
            <a:r>
              <a:rPr lang="en-US" sz="2000" b="1" dirty="0"/>
              <a:t>hover over the different days of the week</a:t>
            </a:r>
            <a:r>
              <a:rPr lang="en-US" sz="2000" dirty="0"/>
              <a:t>(Sunday through Saturday) at the top of the Posts tab</a:t>
            </a:r>
            <a:r>
              <a:rPr lang="en-US" sz="2000" dirty="0" smtClean="0"/>
              <a:t>.</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49" y="1841460"/>
            <a:ext cx="7309028" cy="45879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3029" y="1113541"/>
            <a:ext cx="1935956" cy="727919"/>
          </a:xfrm>
          <a:prstGeom prst="rect">
            <a:avLst/>
          </a:prstGeom>
        </p:spPr>
      </p:pic>
    </p:spTree>
    <p:extLst>
      <p:ext uri="{BB962C8B-B14F-4D97-AF65-F5344CB8AC3E}">
        <p14:creationId xmlns:p14="http://schemas.microsoft.com/office/powerpoint/2010/main" val="195833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987" y="913063"/>
            <a:ext cx="3981450" cy="1555254"/>
          </a:xfrm>
          <a:prstGeom prst="rect">
            <a:avLst/>
          </a:prstGeom>
        </p:spPr>
      </p:pic>
      <p:sp>
        <p:nvSpPr>
          <p:cNvPr id="2" name="Title 1"/>
          <p:cNvSpPr>
            <a:spLocks noGrp="1"/>
          </p:cNvSpPr>
          <p:nvPr>
            <p:ph type="title"/>
          </p:nvPr>
        </p:nvSpPr>
        <p:spPr/>
        <p:txBody>
          <a:bodyPr>
            <a:normAutofit/>
          </a:bodyPr>
          <a:lstStyle/>
          <a:p>
            <a:r>
              <a:rPr lang="en-US" b="1" dirty="0"/>
              <a:t>#2: Identify Optimal Times for Engagement</a:t>
            </a:r>
            <a:br>
              <a:rPr lang="en-US" b="1" dirty="0"/>
            </a:br>
            <a:endParaRPr lang="en-US" dirty="0"/>
          </a:p>
        </p:txBody>
      </p:sp>
      <p:sp>
        <p:nvSpPr>
          <p:cNvPr id="3" name="Content Placeholder 2"/>
          <p:cNvSpPr>
            <a:spLocks noGrp="1"/>
          </p:cNvSpPr>
          <p:nvPr>
            <p:ph idx="1"/>
          </p:nvPr>
        </p:nvSpPr>
        <p:spPr>
          <a:xfrm>
            <a:off x="7715250" y="1825625"/>
            <a:ext cx="4286250" cy="4746626"/>
          </a:xfrm>
        </p:spPr>
        <p:txBody>
          <a:bodyPr>
            <a:noAutofit/>
          </a:bodyPr>
          <a:lstStyle/>
          <a:p>
            <a:r>
              <a:rPr lang="en-US" sz="2400" dirty="0"/>
              <a:t>Twitter data is a little less comprehensive, as it doesn’t provide engagement statistics for specific times throughout the day. However, you can still </a:t>
            </a:r>
            <a:r>
              <a:rPr lang="en-US" sz="2400" b="1" dirty="0"/>
              <a:t>see how engagement rises and falls by day over the last 28 days</a:t>
            </a:r>
            <a:r>
              <a:rPr lang="en-US" sz="2400" dirty="0"/>
              <a:t> (default) or another designated time period.</a:t>
            </a:r>
          </a:p>
          <a:p>
            <a:endParaRPr lang="en-US" sz="1800"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4" y="1958976"/>
            <a:ext cx="7791172" cy="4479924"/>
          </a:xfrm>
          <a:prstGeom prst="rect">
            <a:avLst/>
          </a:prstGeom>
        </p:spPr>
      </p:pic>
    </p:spTree>
    <p:extLst>
      <p:ext uri="{BB962C8B-B14F-4D97-AF65-F5344CB8AC3E}">
        <p14:creationId xmlns:p14="http://schemas.microsoft.com/office/powerpoint/2010/main" val="73264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Track Likes and Reactions for Your Posts</a:t>
            </a:r>
            <a:br>
              <a:rPr lang="en-US" b="1" dirty="0"/>
            </a:br>
            <a:r>
              <a:rPr lang="en-US" dirty="0"/>
              <a:t/>
            </a:r>
            <a:br>
              <a:rPr lang="en-US" dirty="0"/>
            </a:br>
            <a:endParaRPr lang="en-US" dirty="0"/>
          </a:p>
        </p:txBody>
      </p:sp>
      <p:sp>
        <p:nvSpPr>
          <p:cNvPr id="3" name="Content Placeholder 2"/>
          <p:cNvSpPr>
            <a:spLocks noGrp="1"/>
          </p:cNvSpPr>
          <p:nvPr>
            <p:ph idx="1"/>
          </p:nvPr>
        </p:nvSpPr>
        <p:spPr>
          <a:xfrm>
            <a:off x="838200" y="1354138"/>
            <a:ext cx="10515600" cy="4351338"/>
          </a:xfrm>
        </p:spPr>
        <p:txBody>
          <a:bodyPr>
            <a:normAutofit/>
          </a:bodyPr>
          <a:lstStyle/>
          <a:p>
            <a:r>
              <a:rPr lang="en-US" dirty="0"/>
              <a:t>M</a:t>
            </a:r>
            <a:r>
              <a:rPr lang="en-US" dirty="0" smtClean="0"/>
              <a:t>easuring </a:t>
            </a:r>
            <a:r>
              <a:rPr lang="en-US" dirty="0"/>
              <a:t>how your audience reacts to the content you post and share is crucial for any marketing strategy. This direct response metric helps you </a:t>
            </a:r>
            <a:r>
              <a:rPr lang="en-US" b="1" dirty="0"/>
              <a:t>determine whether your audience is interested</a:t>
            </a:r>
            <a:r>
              <a:rPr lang="en-US" dirty="0"/>
              <a:t> </a:t>
            </a:r>
            <a:r>
              <a:rPr lang="en-US" b="1" dirty="0"/>
              <a:t>in what you’re currently publishing</a:t>
            </a:r>
            <a:r>
              <a:rPr lang="en-US" dirty="0"/>
              <a:t>, and should </a:t>
            </a:r>
            <a:r>
              <a:rPr lang="en-US" b="1" dirty="0"/>
              <a:t>inform the </a:t>
            </a:r>
            <a:r>
              <a:rPr lang="en-US" b="1" dirty="0">
                <a:hlinkClick r:id="rId2"/>
              </a:rPr>
              <a:t>type of content</a:t>
            </a:r>
            <a:r>
              <a:rPr lang="en-US" b="1" dirty="0"/>
              <a:t> you share</a:t>
            </a:r>
            <a:r>
              <a:rPr lang="en-US" dirty="0"/>
              <a:t> in the future</a:t>
            </a:r>
            <a:r>
              <a:rPr lang="en-US" dirty="0" smtClean="0"/>
              <a:t>.</a:t>
            </a:r>
          </a:p>
          <a:p>
            <a:pPr marL="0" indent="0">
              <a:buNone/>
            </a:pPr>
            <a:endParaRPr lang="en-US" dirty="0"/>
          </a:p>
          <a:p>
            <a:r>
              <a:rPr lang="en-US" dirty="0"/>
              <a:t>If your only engagement is chirping crickets on certain topics, cut that content from your editorial calendar or send those articles through another channel to a different audience segment that might be more receptive</a:t>
            </a:r>
            <a:r>
              <a:rPr lang="en-US" dirty="0" smtClean="0"/>
              <a:t>.</a:t>
            </a:r>
            <a:endParaRPr lang="en-US" dirty="0"/>
          </a:p>
        </p:txBody>
      </p:sp>
    </p:spTree>
    <p:extLst>
      <p:ext uri="{BB962C8B-B14F-4D97-AF65-F5344CB8AC3E}">
        <p14:creationId xmlns:p14="http://schemas.microsoft.com/office/powerpoint/2010/main" val="2687732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475654"/>
            <a:ext cx="10515600" cy="1325563"/>
          </a:xfrm>
        </p:spPr>
        <p:txBody>
          <a:bodyPr>
            <a:normAutofit fontScale="90000"/>
          </a:bodyPr>
          <a:lstStyle/>
          <a:p>
            <a:r>
              <a:rPr lang="en-US" b="1" dirty="0"/>
              <a:t>#3: Track Likes and Reactions for Your Posts</a:t>
            </a:r>
            <a:br>
              <a:rPr lang="en-US" b="1" dirty="0"/>
            </a:br>
            <a:r>
              <a:rPr lang="en-US" dirty="0"/>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149" y="2262980"/>
            <a:ext cx="7962901" cy="2853373"/>
          </a:xfrm>
        </p:spPr>
      </p:pic>
      <p:sp>
        <p:nvSpPr>
          <p:cNvPr id="5" name="Rectangle 4"/>
          <p:cNvSpPr/>
          <p:nvPr/>
        </p:nvSpPr>
        <p:spPr>
          <a:xfrm>
            <a:off x="3150394" y="5390495"/>
            <a:ext cx="8782048" cy="1938992"/>
          </a:xfrm>
          <a:prstGeom prst="rect">
            <a:avLst/>
          </a:prstGeom>
        </p:spPr>
        <p:txBody>
          <a:bodyPr wrap="square">
            <a:spAutoFit/>
          </a:bodyPr>
          <a:lstStyle/>
          <a:p>
            <a:r>
              <a:rPr lang="en-US" sz="2000" dirty="0">
                <a:solidFill>
                  <a:srgbClr val="3D3D3D"/>
                </a:solidFill>
                <a:latin typeface="Helvetica" panose="020B0604020202020204" pitchFamily="34" charset="0"/>
              </a:rPr>
              <a:t>To find this information, </a:t>
            </a:r>
            <a:r>
              <a:rPr lang="en-US" sz="2000" b="1" dirty="0">
                <a:solidFill>
                  <a:srgbClr val="3D3D3D"/>
                </a:solidFill>
                <a:latin typeface="Helvetica" panose="020B0604020202020204" pitchFamily="34" charset="0"/>
              </a:rPr>
              <a:t>go to your Insights page</a:t>
            </a:r>
            <a:r>
              <a:rPr lang="en-US" sz="2000" dirty="0">
                <a:solidFill>
                  <a:srgbClr val="3D3D3D"/>
                </a:solidFill>
                <a:latin typeface="Helvetica" panose="020B0604020202020204" pitchFamily="34" charset="0"/>
              </a:rPr>
              <a:t> and </a:t>
            </a:r>
            <a:r>
              <a:rPr lang="en-US" sz="2000" b="1" dirty="0">
                <a:solidFill>
                  <a:srgbClr val="3D3D3D"/>
                </a:solidFill>
                <a:latin typeface="Helvetica" panose="020B0604020202020204" pitchFamily="34" charset="0"/>
              </a:rPr>
              <a:t>click the Posts option</a:t>
            </a:r>
            <a:r>
              <a:rPr lang="en-US" sz="2000" dirty="0">
                <a:solidFill>
                  <a:srgbClr val="3D3D3D"/>
                </a:solidFill>
                <a:latin typeface="Helvetica" panose="020B0604020202020204" pitchFamily="34" charset="0"/>
              </a:rPr>
              <a:t> in the left navigation. Then </a:t>
            </a:r>
            <a:r>
              <a:rPr lang="en-US" sz="2000" b="1" dirty="0">
                <a:solidFill>
                  <a:srgbClr val="3D3D3D"/>
                </a:solidFill>
                <a:latin typeface="Helvetica" panose="020B0604020202020204" pitchFamily="34" charset="0"/>
              </a:rPr>
              <a:t>scroll down to All Posts Published</a:t>
            </a:r>
            <a:r>
              <a:rPr lang="en-US" sz="2000" dirty="0">
                <a:solidFill>
                  <a:srgbClr val="3D3D3D"/>
                </a:solidFill>
                <a:latin typeface="Helvetica" panose="020B0604020202020204" pitchFamily="34" charset="0"/>
              </a:rPr>
              <a:t> and </a:t>
            </a:r>
            <a:r>
              <a:rPr lang="en-US" sz="2000" b="1" dirty="0">
                <a:solidFill>
                  <a:srgbClr val="3D3D3D"/>
                </a:solidFill>
                <a:latin typeface="Helvetica" panose="020B0604020202020204" pitchFamily="34" charset="0"/>
              </a:rPr>
              <a:t>click on the right drop-down arrow</a:t>
            </a:r>
            <a:r>
              <a:rPr lang="en-US" sz="2000" dirty="0">
                <a:solidFill>
                  <a:srgbClr val="3D3D3D"/>
                </a:solidFill>
                <a:latin typeface="Helvetica" panose="020B0604020202020204" pitchFamily="34" charset="0"/>
              </a:rPr>
              <a:t> to </a:t>
            </a:r>
            <a:r>
              <a:rPr lang="en-US" sz="2000" b="1" dirty="0">
                <a:solidFill>
                  <a:srgbClr val="3D3D3D"/>
                </a:solidFill>
                <a:latin typeface="Helvetica" panose="020B0604020202020204" pitchFamily="34" charset="0"/>
              </a:rPr>
              <a:t>view Reactions, Comments, and Shares</a:t>
            </a:r>
            <a:r>
              <a:rPr lang="en-US" sz="2000" dirty="0">
                <a:solidFill>
                  <a:srgbClr val="3D3D3D"/>
                </a:solidFill>
                <a:latin typeface="Helvetica" panose="020B0604020202020204" pitchFamily="34" charset="0"/>
              </a:rPr>
              <a:t>.</a:t>
            </a:r>
          </a:p>
          <a:p>
            <a:r>
              <a:rPr lang="en-US" sz="2000" dirty="0">
                <a:solidFill>
                  <a:srgbClr val="3D3D3D"/>
                </a:solidFill>
                <a:latin typeface="Helvetica" panose="020B0604020202020204" pitchFamily="34" charset="0"/>
              </a:rPr>
              <a:t/>
            </a:r>
            <a:br>
              <a:rPr lang="en-US" sz="2000" dirty="0">
                <a:solidFill>
                  <a:srgbClr val="3D3D3D"/>
                </a:solidFill>
                <a:latin typeface="Helvetica" panose="020B0604020202020204" pitchFamily="34" charset="0"/>
              </a:rPr>
            </a:b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49" y="1437257"/>
            <a:ext cx="1935956" cy="727919"/>
          </a:xfrm>
          <a:prstGeom prst="rect">
            <a:avLst/>
          </a:prstGeom>
        </p:spPr>
      </p:pic>
      <p:sp>
        <p:nvSpPr>
          <p:cNvPr id="7" name="Rectangle 6"/>
          <p:cNvSpPr/>
          <p:nvPr/>
        </p:nvSpPr>
        <p:spPr>
          <a:xfrm>
            <a:off x="3076574" y="1248114"/>
            <a:ext cx="7624763" cy="1631216"/>
          </a:xfrm>
          <a:prstGeom prst="rect">
            <a:avLst/>
          </a:prstGeom>
        </p:spPr>
        <p:txBody>
          <a:bodyPr wrap="square">
            <a:spAutoFit/>
          </a:bodyPr>
          <a:lstStyle/>
          <a:p>
            <a:r>
              <a:rPr lang="en-US" sz="2000" dirty="0">
                <a:solidFill>
                  <a:srgbClr val="3D3D3D"/>
                </a:solidFill>
                <a:latin typeface="Helvetica" panose="020B0604020202020204" pitchFamily="34" charset="0"/>
              </a:rPr>
              <a:t>Facebook provides more in-depth measurements with its updated reaction system, which lets you know whether your fans like, love, dislike, or are upset by something you shared.</a:t>
            </a:r>
          </a:p>
          <a:p>
            <a:r>
              <a:rPr lang="en-US" sz="2000" dirty="0"/>
              <a:t/>
            </a:r>
            <a:br>
              <a:rPr lang="en-US" sz="2000" dirty="0"/>
            </a:br>
            <a:endParaRPr lang="en-US" sz="2000" dirty="0"/>
          </a:p>
        </p:txBody>
      </p:sp>
    </p:spTree>
    <p:extLst>
      <p:ext uri="{BB962C8B-B14F-4D97-AF65-F5344CB8AC3E}">
        <p14:creationId xmlns:p14="http://schemas.microsoft.com/office/powerpoint/2010/main" val="258103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1390</TotalTime>
  <Words>837</Words>
  <Application>Microsoft Office PowerPoint</Application>
  <PresentationFormat>Widescreen</PresentationFormat>
  <Paragraphs>100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Helvetica</vt:lpstr>
      <vt:lpstr>Office Theme</vt:lpstr>
      <vt:lpstr>Metrics to Track for Social Media Success </vt:lpstr>
      <vt:lpstr>#1: Track Follower Growth</vt:lpstr>
      <vt:lpstr>#1: Track Follower Growth</vt:lpstr>
      <vt:lpstr>#1: Track Follower Growth</vt:lpstr>
      <vt:lpstr>#2: Identify Optimal Times for Engagement </vt:lpstr>
      <vt:lpstr>#2: Identify Optimal Times for Engagement </vt:lpstr>
      <vt:lpstr>#2: Identify Optimal Times for Engagement </vt:lpstr>
      <vt:lpstr>#3: Track Likes and Reactions for Your Posts  </vt:lpstr>
      <vt:lpstr>#3: Track Likes and Reactions for Your Posts  </vt:lpstr>
      <vt:lpstr>#3: Track Likes and Reactions for Your Posts  </vt:lpstr>
      <vt:lpstr>#3: Track Likes and Reactions for Your Posts  </vt:lpstr>
      <vt:lpstr>#3: Track Likes and Reactions for Your Posts  </vt:lpstr>
      <vt:lpstr>#4: Monitor Mentions  </vt:lpstr>
      <vt:lpstr>#5: Analyze Audience Demographics  </vt:lpstr>
      <vt:lpstr>#5: Analyze Audience Demographics  </vt:lpstr>
      <vt:lpstr>#5: Analyze Audience Demographics  </vt:lpstr>
      <vt:lpstr>#5: Analyze Audience Demographics  </vt:lpstr>
      <vt:lpstr>#6: Determine Reach  </vt:lpstr>
      <vt:lpstr>#6: Determine Reach  </vt:lpstr>
      <vt:lpstr>#6: Determine Reach  </vt:lpstr>
      <vt:lpstr>#7: Review Replies and Comments for Your Posts  </vt:lpstr>
      <vt:lpstr>#7: Review Replies and Comments for Your Posts  </vt:lpstr>
      <vt:lpstr>#7: Review Replies and Comments for Your Posts  </vt:lpstr>
      <vt:lpstr>#8: Find Out What Content Is Being Shared  </vt:lpstr>
      <vt:lpstr>#9: Track Referral Traffic From Social Media  </vt:lpstr>
      <vt:lpstr>#9: Track Referral Traffic From Social Media  </vt:lpstr>
      <vt:lpstr>#10: Examine Click Rates  </vt:lpstr>
      <vt:lpstr>#10: Examine Click Rates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to Track for Social Media Success</dc:title>
  <dc:creator>mass</dc:creator>
  <cp:lastModifiedBy>mass</cp:lastModifiedBy>
  <cp:revision>20</cp:revision>
  <dcterms:created xsi:type="dcterms:W3CDTF">2018-11-09T08:00:43Z</dcterms:created>
  <dcterms:modified xsi:type="dcterms:W3CDTF">2018-11-10T07:11:15Z</dcterms:modified>
</cp:coreProperties>
</file>